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9"/>
  </p:notesMasterIdLst>
  <p:sldIdLst>
    <p:sldId id="267" r:id="rId2"/>
    <p:sldId id="304" r:id="rId3"/>
    <p:sldId id="306" r:id="rId4"/>
    <p:sldId id="305" r:id="rId5"/>
    <p:sldId id="263" r:id="rId6"/>
    <p:sldId id="268" r:id="rId7"/>
    <p:sldId id="266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2CD00"/>
    <a:srgbClr val="FFCA0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978" autoAdjust="0"/>
    <p:restoredTop sz="86420" autoAdjust="0"/>
  </p:normalViewPr>
  <p:slideViewPr>
    <p:cSldViewPr snapToGrid="0">
      <p:cViewPr varScale="1">
        <p:scale>
          <a:sx n="79" d="100"/>
          <a:sy n="79" d="100"/>
        </p:scale>
        <p:origin x="-84" y="-72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36" y="642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0D15DB-47A4-48B6-A9B3-101387BF1DE0}" type="datetimeFigureOut">
              <a:rPr lang="en-US" smtClean="0"/>
              <a:pPr/>
              <a:t>1/20/2020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A0E5BC-C379-4530-AF60-A13CD8905D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29838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250074" y="0"/>
            <a:ext cx="5941925" cy="5992026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8F9C7E1-7970-4E39-924E-B87FF221BA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094" y="1976719"/>
            <a:ext cx="9227942" cy="1716124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178AD610-76C0-481B-9115-F3229A6D38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4094" y="4050926"/>
            <a:ext cx="9227942" cy="1321174"/>
          </a:xfrm>
        </p:spPr>
        <p:txBody>
          <a:bodyPr>
            <a:no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7368FFB4-46B4-4900-A6FE-2DDB5D2F26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A8C6E723-5928-4F10-8808-219BA47DE87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09600" y="471365"/>
            <a:ext cx="2186814" cy="85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89126994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384" userDrawn="1">
          <p15:clr>
            <a:srgbClr val="FBAE40"/>
          </p15:clr>
        </p15:guide>
        <p15:guide id="2" pos="7296" userDrawn="1">
          <p15:clr>
            <a:srgbClr val="FBAE40"/>
          </p15:clr>
        </p15:guide>
        <p15:guide id="3" orient="horz" pos="36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051B64D-1FD4-47FA-AE55-428395E6C6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0" y="571501"/>
            <a:ext cx="2438399" cy="164231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760375E9-9D23-4650-A242-2811F2F72F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7305" y="571500"/>
            <a:ext cx="8149390" cy="521685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xmlns="" id="{2EC70E98-312B-43DF-98E4-7D86CCB72D2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9127958" y="4146048"/>
            <a:ext cx="2438399" cy="164231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11" name="Объект 2">
            <a:extLst>
              <a:ext uri="{FF2B5EF4-FFF2-40B4-BE49-F238E27FC236}">
                <a16:creationId xmlns:a16="http://schemas.microsoft.com/office/drawing/2014/main" xmlns="" id="{819368C9-6875-4F04-9A9E-F8F7F0D53662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9144001" y="2358774"/>
            <a:ext cx="2438399" cy="164231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pic>
        <p:nvPicPr>
          <p:cNvPr id="12" name="Рисунок 6">
            <a:extLst>
              <a:ext uri="{FF2B5EF4-FFF2-40B4-BE49-F238E27FC236}">
                <a16:creationId xmlns:a16="http://schemas.microsoft.com/office/drawing/2014/main" xmlns="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13" name="Рисунок 8">
            <a:extLst>
              <a:ext uri="{FF2B5EF4-FFF2-40B4-BE49-F238E27FC236}">
                <a16:creationId xmlns:a16="http://schemas.microsoft.com/office/drawing/2014/main" xmlns="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5860016"/>
            <a:ext cx="12192000" cy="503630"/>
          </a:xfrm>
          <a:prstGeom prst="rect">
            <a:avLst/>
          </a:prstGeom>
        </p:spPr>
      </p:pic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Нижний колонтитул 4">
            <a:extLst>
              <a:ext uri="{FF2B5EF4-FFF2-40B4-BE49-F238E27FC236}">
                <a16:creationId xmlns:a16="http://schemas.microsoft.com/office/drawing/2014/main" xmlns="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10925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159667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bg>
      <p:bgPr>
        <a:solidFill>
          <a:srgbClr val="F2CD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AEB25EF-184D-4C5F-AD99-F61BE532CD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907" y="0"/>
            <a:ext cx="12190141" cy="684021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8F9C7E1-7970-4E39-924E-B87FF221BA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094" y="2036617"/>
            <a:ext cx="9227942" cy="1656225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178AD610-76C0-481B-9115-F3229A6D38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4094" y="4050926"/>
            <a:ext cx="9227942" cy="1385598"/>
          </a:xfrm>
        </p:spPr>
        <p:txBody>
          <a:bodyPr>
            <a:no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7368FFB4-46B4-4900-A6FE-2DDB5D2F26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A8C6E723-5928-4F10-8808-219BA47DE87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09600" y="471365"/>
            <a:ext cx="2186814" cy="85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46111605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384">
          <p15:clr>
            <a:srgbClr val="FBAE40"/>
          </p15:clr>
        </p15:guide>
        <p15:guide id="2" pos="7296">
          <p15:clr>
            <a:srgbClr val="FBAE40"/>
          </p15:clr>
        </p15:guide>
        <p15:guide id="3" orient="horz" pos="36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CCDDEC9-D1D4-41AD-BAF4-180528B21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541" y="365125"/>
            <a:ext cx="8798859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4E911EC-136B-4461-BE44-A6D4ADAA3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541" y="1825624"/>
            <a:ext cx="8798859" cy="3534797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pic>
        <p:nvPicPr>
          <p:cNvPr id="6" name="Рисунок 6">
            <a:extLst>
              <a:ext uri="{FF2B5EF4-FFF2-40B4-BE49-F238E27FC236}">
                <a16:creationId xmlns:a16="http://schemas.microsoft.com/office/drawing/2014/main" xmlns="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8" name="Рисунок 8">
            <a:extLst>
              <a:ext uri="{FF2B5EF4-FFF2-40B4-BE49-F238E27FC236}">
                <a16:creationId xmlns:a16="http://schemas.microsoft.com/office/drawing/2014/main" xmlns="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10" name="Номер слайда 5">
            <a:extLst>
              <a:ext uri="{FF2B5EF4-FFF2-40B4-BE49-F238E27FC236}">
                <a16:creationId xmlns:a16="http://schemas.microsoft.com/office/drawing/2014/main" xmlns="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Нижний колонтитул 4">
            <a:extLst>
              <a:ext uri="{FF2B5EF4-FFF2-40B4-BE49-F238E27FC236}">
                <a16:creationId xmlns:a16="http://schemas.microsoft.com/office/drawing/2014/main" xmlns="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10855645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3384" userDrawn="1">
          <p15:clr>
            <a:srgbClr val="FBAE40"/>
          </p15:clr>
        </p15:guide>
        <p15:guide id="2" pos="5856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4E911EC-136B-4461-BE44-A6D4ADAA3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541" y="571500"/>
            <a:ext cx="8798859" cy="4788921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pic>
        <p:nvPicPr>
          <p:cNvPr id="5" name="Рисунок 6">
            <a:extLst>
              <a:ext uri="{FF2B5EF4-FFF2-40B4-BE49-F238E27FC236}">
                <a16:creationId xmlns:a16="http://schemas.microsoft.com/office/drawing/2014/main" xmlns="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6" name="Рисунок 8">
            <a:extLst>
              <a:ext uri="{FF2B5EF4-FFF2-40B4-BE49-F238E27FC236}">
                <a16:creationId xmlns:a16="http://schemas.microsoft.com/office/drawing/2014/main" xmlns="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xmlns="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4">
            <a:extLst>
              <a:ext uri="{FF2B5EF4-FFF2-40B4-BE49-F238E27FC236}">
                <a16:creationId xmlns:a16="http://schemas.microsoft.com/office/drawing/2014/main" xmlns="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24278169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3384">
          <p15:clr>
            <a:srgbClr val="FBAE40"/>
          </p15:clr>
        </p15:guide>
        <p15:guide id="2" pos="585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4AFBC01-D91B-42D6-AB8B-607AB475E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541" y="365125"/>
            <a:ext cx="11071412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90AD41A-EA1F-4754-96DE-BC374CE263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7541" y="1825625"/>
            <a:ext cx="5508812" cy="354647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FA64654B-642B-4F72-92C4-3DF2EC8704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410200" cy="3546475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DEAE810A-D389-4825-8DFA-405A2B1C42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8BA7CC1B-EE1E-4A65-81AC-75FB8F36CE0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5867444"/>
            <a:ext cx="12192000" cy="503630"/>
          </a:xfrm>
          <a:prstGeom prst="rect">
            <a:avLst/>
          </a:prstGeom>
        </p:spPr>
      </p:pic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xmlns="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4">
            <a:extLst>
              <a:ext uri="{FF2B5EF4-FFF2-40B4-BE49-F238E27FC236}">
                <a16:creationId xmlns:a16="http://schemas.microsoft.com/office/drawing/2014/main" xmlns="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88056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bg>
      <p:bgPr>
        <a:solidFill>
          <a:srgbClr val="F2CD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1ADBCCC-F6C7-437C-9F88-98D0B50FF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 algn="ctr">
              <a:defRPr sz="4800" baseline="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pic>
        <p:nvPicPr>
          <p:cNvPr id="5" name="Рисунок 6">
            <a:extLst>
              <a:ext uri="{FF2B5EF4-FFF2-40B4-BE49-F238E27FC236}">
                <a16:creationId xmlns:a16="http://schemas.microsoft.com/office/drawing/2014/main" xmlns="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6" name="Рисунок 8">
            <a:extLst>
              <a:ext uri="{FF2B5EF4-FFF2-40B4-BE49-F238E27FC236}">
                <a16:creationId xmlns:a16="http://schemas.microsoft.com/office/drawing/2014/main" xmlns="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xmlns="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4">
            <a:extLst>
              <a:ext uri="{FF2B5EF4-FFF2-40B4-BE49-F238E27FC236}">
                <a16:creationId xmlns:a16="http://schemas.microsoft.com/office/drawing/2014/main" xmlns="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58147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раздела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1ADBCCC-F6C7-437C-9F88-98D0B50FF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 algn="ctr">
              <a:defRPr sz="4800" baseline="0">
                <a:solidFill>
                  <a:srgbClr val="F2CD00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pic>
        <p:nvPicPr>
          <p:cNvPr id="5" name="Рисунок 6">
            <a:extLst>
              <a:ext uri="{FF2B5EF4-FFF2-40B4-BE49-F238E27FC236}">
                <a16:creationId xmlns:a16="http://schemas.microsoft.com/office/drawing/2014/main" xmlns="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6" name="Рисунок 8">
            <a:extLst>
              <a:ext uri="{FF2B5EF4-FFF2-40B4-BE49-F238E27FC236}">
                <a16:creationId xmlns:a16="http://schemas.microsoft.com/office/drawing/2014/main" xmlns="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xmlns="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xmlns="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54075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A2F40714-C4CB-45A3-97EC-F91BB6228E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1"/>
            <a:ext cx="12192000" cy="585739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pic>
        <p:nvPicPr>
          <p:cNvPr id="5" name="Рисунок 6">
            <a:extLst>
              <a:ext uri="{FF2B5EF4-FFF2-40B4-BE49-F238E27FC236}">
                <a16:creationId xmlns:a16="http://schemas.microsoft.com/office/drawing/2014/main" xmlns="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6" name="Рисунок 8">
            <a:extLst>
              <a:ext uri="{FF2B5EF4-FFF2-40B4-BE49-F238E27FC236}">
                <a16:creationId xmlns:a16="http://schemas.microsoft.com/office/drawing/2014/main" xmlns="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xmlns="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4">
            <a:extLst>
              <a:ext uri="{FF2B5EF4-FFF2-40B4-BE49-F238E27FC236}">
                <a16:creationId xmlns:a16="http://schemas.microsoft.com/office/drawing/2014/main" xmlns="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53026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051B64D-1FD4-47FA-AE55-428395E6C6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571501"/>
            <a:ext cx="548640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760375E9-9D23-4650-A242-2811F2F72F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7305" y="2213811"/>
            <a:ext cx="5486399" cy="315829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6" name="Рисунок 6">
            <a:extLst>
              <a:ext uri="{FF2B5EF4-FFF2-40B4-BE49-F238E27FC236}">
                <a16:creationId xmlns:a16="http://schemas.microsoft.com/office/drawing/2014/main" xmlns="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7" name="Рисунок 8">
            <a:extLst>
              <a:ext uri="{FF2B5EF4-FFF2-40B4-BE49-F238E27FC236}">
                <a16:creationId xmlns:a16="http://schemas.microsoft.com/office/drawing/2014/main" xmlns="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10" name="Номер слайда 5">
            <a:extLst>
              <a:ext uri="{FF2B5EF4-FFF2-40B4-BE49-F238E27FC236}">
                <a16:creationId xmlns:a16="http://schemas.microsoft.com/office/drawing/2014/main" xmlns="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Нижний колонтитул 4">
            <a:extLst>
              <a:ext uri="{FF2B5EF4-FFF2-40B4-BE49-F238E27FC236}">
                <a16:creationId xmlns:a16="http://schemas.microsoft.com/office/drawing/2014/main" xmlns="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1334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119773E-154B-4183-B54F-BC0064FDA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000AE13D-2785-415A-9274-A7B8ED7519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1AA1447-7A2A-4D42-9AE4-F5C95287EF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34200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3" r:id="rId4"/>
    <p:sldLayoutId id="2147483652" r:id="rId5"/>
    <p:sldLayoutId id="2147483651" r:id="rId6"/>
    <p:sldLayoutId id="2147483664" r:id="rId7"/>
    <p:sldLayoutId id="2147483657" r:id="rId8"/>
    <p:sldLayoutId id="2147483656" r:id="rId9"/>
    <p:sldLayoutId id="2147483662" r:id="rId10"/>
    <p:sldLayoutId id="214748365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pos="384" userDrawn="1">
          <p15:clr>
            <a:srgbClr val="F26B43"/>
          </p15:clr>
        </p15:guide>
        <p15:guide id="2" pos="7296" userDrawn="1">
          <p15:clr>
            <a:srgbClr val="F26B43"/>
          </p15:clr>
        </p15:guide>
        <p15:guide id="3" orient="horz" pos="360" userDrawn="1">
          <p15:clr>
            <a:srgbClr val="F26B43"/>
          </p15:clr>
        </p15:guide>
        <p15:guide id="4" orient="horz" pos="33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mailto:sale@rotex.net.ua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xmlns="" id="{326D9421-A23A-4E78-8B17-DB652A6F24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094" y="1976718"/>
            <a:ext cx="9227942" cy="3200924"/>
          </a:xfrm>
        </p:spPr>
        <p:txBody>
          <a:bodyPr>
            <a:normAutofit/>
          </a:bodyPr>
          <a:lstStyle/>
          <a:p>
            <a:r>
              <a:rPr lang="uk-UA" dirty="0"/>
              <a:t>Пилосос акумуляторний </a:t>
            </a:r>
            <a:br>
              <a:rPr lang="uk-UA" dirty="0"/>
            </a:br>
            <a:r>
              <a:rPr lang="ru-RU" b="1" dirty="0"/>
              <a:t>2 в 1</a:t>
            </a:r>
            <a:r>
              <a:rPr lang="en-GB" b="1" dirty="0"/>
              <a:t> (</a:t>
            </a:r>
            <a:r>
              <a:rPr lang="uk-UA" b="1" dirty="0"/>
              <a:t>вертикальний + ручний)</a:t>
            </a:r>
            <a:r>
              <a:rPr lang="ru-RU" sz="2800" dirty="0"/>
              <a:t/>
            </a:r>
            <a:br>
              <a:rPr lang="ru-RU" sz="2800" dirty="0"/>
            </a:br>
            <a:endParaRPr lang="en-US" sz="4000" dirty="0"/>
          </a:p>
        </p:txBody>
      </p:sp>
      <p:pic>
        <p:nvPicPr>
          <p:cNvPr id="3" name="Picture 2" descr="C:\Users\o.kudriavtseva\Desktop\Rotex\Пиар\Награды\Вибір споживача 2019 ТМ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94872" y="457199"/>
            <a:ext cx="2073420" cy="20743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295312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75524772-3B2B-4FCD-B601-3E8E6DBB96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" y="33337"/>
            <a:ext cx="12182475" cy="681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366138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E764E78-1BF6-460E-B155-5C263A9EFF39}"/>
              </a:ext>
            </a:extLst>
          </p:cNvPr>
          <p:cNvSpPr txBox="1"/>
          <p:nvPr/>
        </p:nvSpPr>
        <p:spPr>
          <a:xfrm>
            <a:off x="1543067" y="1266825"/>
            <a:ext cx="987740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/>
              <a:t>Пилосос 2в1 </a:t>
            </a:r>
            <a:r>
              <a:rPr lang="en-GB" sz="2800" dirty="0" err="1"/>
              <a:t>Rotex</a:t>
            </a:r>
            <a:r>
              <a:rPr lang="en-GB" sz="2800" dirty="0"/>
              <a:t> </a:t>
            </a:r>
            <a:r>
              <a:rPr lang="en-US" sz="2800" b="1" dirty="0"/>
              <a:t>RVH60-B Turbo Flex </a:t>
            </a:r>
            <a:r>
              <a:rPr lang="uk-UA" sz="2800" dirty="0"/>
              <a:t>поєднав в собі всі властивості дорогих аналогів та доступні ціну.</a:t>
            </a:r>
          </a:p>
          <a:p>
            <a:endParaRPr lang="uk-UA" sz="2800" dirty="0"/>
          </a:p>
          <a:p>
            <a:r>
              <a:rPr lang="uk-UA" sz="2800" b="1" dirty="0"/>
              <a:t>Потужність: </a:t>
            </a:r>
            <a:r>
              <a:rPr lang="uk-UA" sz="2800" dirty="0"/>
              <a:t>120 Вт не поступається моделям дорогих брендів.</a:t>
            </a:r>
          </a:p>
          <a:p>
            <a:endParaRPr lang="uk-UA" sz="2800" dirty="0"/>
          </a:p>
          <a:p>
            <a:r>
              <a:rPr lang="uk-UA" sz="2800" b="1" dirty="0"/>
              <a:t>Гнучкість: </a:t>
            </a:r>
            <a:r>
              <a:rPr lang="uk-UA" sz="2800" dirty="0"/>
              <a:t>ніжка гнеться на 270</a:t>
            </a:r>
            <a:r>
              <a:rPr lang="uk-UA" sz="2800" dirty="0">
                <a:cs typeface="Times New Roman" panose="02020603050405020304" pitchFamily="18" charset="0"/>
              </a:rPr>
              <a:t>◦, </a:t>
            </a:r>
            <a:r>
              <a:rPr lang="uk-UA" sz="2800" dirty="0"/>
              <a:t>щітка повертається на 180</a:t>
            </a:r>
            <a:r>
              <a:rPr lang="uk-UA" sz="2800" dirty="0">
                <a:cs typeface="Times New Roman" panose="02020603050405020304" pitchFamily="18" charset="0"/>
              </a:rPr>
              <a:t>◦</a:t>
            </a:r>
            <a:endParaRPr lang="en-US" sz="2800" dirty="0">
              <a:cs typeface="Times New Roman" panose="02020603050405020304" pitchFamily="18" charset="0"/>
            </a:endParaRPr>
          </a:p>
          <a:p>
            <a:endParaRPr lang="en-US" sz="2800" dirty="0">
              <a:cs typeface="Times New Roman" panose="02020603050405020304" pitchFamily="18" charset="0"/>
            </a:endParaRPr>
          </a:p>
          <a:p>
            <a:r>
              <a:rPr lang="uk-UA" sz="2800" b="1" dirty="0"/>
              <a:t>Безпека: </a:t>
            </a:r>
            <a:r>
              <a:rPr lang="uk-UA" sz="2800" dirty="0"/>
              <a:t>НЕРА-фільтр. </a:t>
            </a:r>
          </a:p>
          <a:p>
            <a:r>
              <a:rPr lang="uk-UA" sz="2800" dirty="0"/>
              <a:t>Витратні матеріали доступні для покупки.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17CC0780-610E-4AD2-A861-8101E7709AB3}"/>
              </a:ext>
            </a:extLst>
          </p:cNvPr>
          <p:cNvSpPr/>
          <p:nvPr/>
        </p:nvSpPr>
        <p:spPr>
          <a:xfrm>
            <a:off x="600092" y="239485"/>
            <a:ext cx="3334567" cy="6438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uk-UA" sz="3200" b="1" dirty="0"/>
              <a:t>Основні переваги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xmlns="" val="10885323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A76616-A844-471C-8FA2-5988FDBD2268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6" name="Picture 7">
            <a:extLst>
              <a:ext uri="{FF2B5EF4-FFF2-40B4-BE49-F238E27FC236}">
                <a16:creationId xmlns:a16="http://schemas.microsoft.com/office/drawing/2014/main" xmlns="" id="{326076F7-03F5-42DD-8E7E-E0FC975CC4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9336" y="472406"/>
            <a:ext cx="4653064" cy="3038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F6F6C9B-D15A-47C3-962D-19A381DDB9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65"/>
          <a:stretch/>
        </p:blipFill>
        <p:spPr>
          <a:xfrm>
            <a:off x="4292064" y="866774"/>
            <a:ext cx="3022601" cy="264397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1EBEB39-9AF1-4AF6-989B-DC99DE7BAA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5850" y="527976"/>
            <a:ext cx="2428876" cy="305811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176E773-B64F-43AB-84A8-6F187350A4F8}"/>
              </a:ext>
            </a:extLst>
          </p:cNvPr>
          <p:cNvSpPr txBox="1"/>
          <p:nvPr/>
        </p:nvSpPr>
        <p:spPr>
          <a:xfrm>
            <a:off x="964816" y="4255644"/>
            <a:ext cx="101699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/>
              <a:t>Гнучкість та мобільність пилососа </a:t>
            </a:r>
            <a:r>
              <a:rPr lang="en-US" sz="2400" b="1" dirty="0"/>
              <a:t>RVH60-B Turbo Flex</a:t>
            </a:r>
            <a:r>
              <a:rPr lang="uk-UA" sz="2400" dirty="0"/>
              <a:t> не залишають пилу жодного шансу. Спеціальні насадки для ручного пилососа допоможуть прибрати на меблях, поличках або в авто.</a:t>
            </a:r>
          </a:p>
        </p:txBody>
      </p:sp>
    </p:spTree>
    <p:extLst>
      <p:ext uri="{BB962C8B-B14F-4D97-AF65-F5344CB8AC3E}">
        <p14:creationId xmlns:p14="http://schemas.microsoft.com/office/powerpoint/2010/main" xmlns="" val="16776284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26241" y="4760267"/>
            <a:ext cx="2257591" cy="1474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4065C62F-5DC2-45FF-A1F0-128910CF25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7305" y="261258"/>
            <a:ext cx="5598695" cy="719817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uk-UA" sz="3200" b="1" dirty="0"/>
              <a:t>Характеристики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A76616-A844-471C-8FA2-5988FDBD2268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6" name="Picture 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45370" y="261258"/>
            <a:ext cx="3840020" cy="5760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426241" y="1719381"/>
            <a:ext cx="2200691" cy="3301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426241" y="261258"/>
            <a:ext cx="2195450" cy="1463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59D2213-C670-4633-824D-56187EEDBC7B}"/>
              </a:ext>
            </a:extLst>
          </p:cNvPr>
          <p:cNvSpPr txBox="1"/>
          <p:nvPr/>
        </p:nvSpPr>
        <p:spPr>
          <a:xfrm>
            <a:off x="497305" y="1111704"/>
            <a:ext cx="5251053" cy="45089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FontTx/>
              <a:buChar char="-"/>
            </a:pPr>
            <a:r>
              <a:rPr lang="ru-RU" sz="1400" b="1" dirty="0"/>
              <a:t> </a:t>
            </a:r>
            <a:r>
              <a:rPr lang="ru-RU" sz="1400" b="1" dirty="0" err="1"/>
              <a:t>Потужн</a:t>
            </a:r>
            <a:r>
              <a:rPr lang="uk-UA" sz="1400" b="1" dirty="0" err="1"/>
              <a:t>ість</a:t>
            </a:r>
            <a:r>
              <a:rPr lang="uk-UA" sz="1400" b="1" dirty="0"/>
              <a:t> 120 Вт</a:t>
            </a:r>
          </a:p>
          <a:p>
            <a:pPr>
              <a:lnSpc>
                <a:spcPct val="150000"/>
              </a:lnSpc>
              <a:spcBef>
                <a:spcPts val="0"/>
              </a:spcBef>
              <a:buFontTx/>
              <a:buChar char="-"/>
            </a:pPr>
            <a:r>
              <a:rPr lang="uk-UA" sz="1400" dirty="0"/>
              <a:t> Потужність всмоктування 45 Вт</a:t>
            </a:r>
          </a:p>
          <a:p>
            <a:pPr>
              <a:lnSpc>
                <a:spcPct val="150000"/>
              </a:lnSpc>
              <a:spcBef>
                <a:spcPts val="0"/>
              </a:spcBef>
              <a:buFontTx/>
              <a:buChar char="-"/>
            </a:pPr>
            <a:r>
              <a:rPr lang="uk-UA" sz="1400" b="1" dirty="0"/>
              <a:t> Об</a:t>
            </a:r>
            <a:r>
              <a:rPr lang="en-US" sz="1400" b="1" dirty="0"/>
              <a:t>’</a:t>
            </a:r>
            <a:r>
              <a:rPr lang="uk-UA" sz="1400" b="1" dirty="0" err="1"/>
              <a:t>єм</a:t>
            </a:r>
            <a:r>
              <a:rPr lang="uk-UA" sz="1400" b="1" dirty="0"/>
              <a:t> контейнера 0,5 л</a:t>
            </a:r>
          </a:p>
          <a:p>
            <a:pPr>
              <a:lnSpc>
                <a:spcPct val="150000"/>
              </a:lnSpc>
              <a:spcBef>
                <a:spcPts val="0"/>
              </a:spcBef>
              <a:buFontTx/>
              <a:buChar char="-"/>
            </a:pPr>
            <a:r>
              <a:rPr lang="uk-UA" sz="1400" b="1" dirty="0"/>
              <a:t> Сухе прибирання</a:t>
            </a:r>
          </a:p>
          <a:p>
            <a:pPr>
              <a:lnSpc>
                <a:spcPct val="150000"/>
              </a:lnSpc>
              <a:spcBef>
                <a:spcPts val="0"/>
              </a:spcBef>
              <a:buFontTx/>
              <a:buChar char="-"/>
            </a:pPr>
            <a:r>
              <a:rPr lang="uk-UA" sz="1400" b="1" dirty="0"/>
              <a:t> </a:t>
            </a:r>
            <a:r>
              <a:rPr lang="en-US" sz="1400" b="1" dirty="0"/>
              <a:t>HEPA </a:t>
            </a:r>
            <a:r>
              <a:rPr lang="uk-UA" sz="1400" b="1" dirty="0"/>
              <a:t>фільтр </a:t>
            </a:r>
            <a:r>
              <a:rPr lang="en-US" sz="1400" b="1" dirty="0"/>
              <a:t>H13</a:t>
            </a:r>
            <a:endParaRPr lang="ru-RU" sz="1400" b="1" dirty="0"/>
          </a:p>
          <a:p>
            <a:pPr>
              <a:lnSpc>
                <a:spcPct val="150000"/>
              </a:lnSpc>
              <a:spcBef>
                <a:spcPts val="0"/>
              </a:spcBef>
              <a:buFontTx/>
              <a:buChar char="-"/>
            </a:pPr>
            <a:r>
              <a:rPr lang="ru-RU" sz="1400" dirty="0"/>
              <a:t> Аккумулятор </a:t>
            </a:r>
            <a:r>
              <a:rPr lang="en-US" sz="1400" dirty="0"/>
              <a:t>Li-ION 22</a:t>
            </a:r>
            <a:r>
              <a:rPr lang="uk-UA" sz="1400" dirty="0"/>
              <a:t>.2 </a:t>
            </a:r>
            <a:r>
              <a:rPr lang="en-US" sz="1400" dirty="0"/>
              <a:t>V, 2200 m/Ah</a:t>
            </a:r>
            <a:endParaRPr lang="ru-RU" sz="1400" dirty="0"/>
          </a:p>
          <a:p>
            <a:pPr>
              <a:lnSpc>
                <a:spcPct val="150000"/>
              </a:lnSpc>
              <a:spcBef>
                <a:spcPts val="0"/>
              </a:spcBef>
              <a:buFontTx/>
              <a:buChar char="-"/>
            </a:pPr>
            <a:r>
              <a:rPr lang="ru-RU" sz="1400" dirty="0"/>
              <a:t> </a:t>
            </a:r>
            <a:r>
              <a:rPr lang="uk-UA" sz="1400" dirty="0"/>
              <a:t>Час зарядки 4 години, індикатор зарядки</a:t>
            </a:r>
            <a:endParaRPr lang="ru-RU" sz="1400" dirty="0"/>
          </a:p>
          <a:p>
            <a:pPr>
              <a:lnSpc>
                <a:spcPct val="150000"/>
              </a:lnSpc>
              <a:spcBef>
                <a:spcPts val="0"/>
              </a:spcBef>
              <a:buFontTx/>
              <a:buChar char="-"/>
            </a:pPr>
            <a:r>
              <a:rPr lang="ru-RU" sz="1400" b="1" dirty="0"/>
              <a:t> Час </a:t>
            </a:r>
            <a:r>
              <a:rPr lang="ru-RU" sz="1400" b="1" dirty="0" err="1"/>
              <a:t>роботи</a:t>
            </a:r>
            <a:r>
              <a:rPr lang="ru-RU" sz="1400" b="1" dirty="0"/>
              <a:t> </a:t>
            </a:r>
            <a:r>
              <a:rPr lang="ru-RU" sz="1400" b="1" dirty="0" err="1"/>
              <a:t>від</a:t>
            </a:r>
            <a:r>
              <a:rPr lang="ru-RU" sz="1400" b="1" dirty="0"/>
              <a:t> </a:t>
            </a:r>
            <a:r>
              <a:rPr lang="ru-RU" sz="1400" b="1" dirty="0" err="1"/>
              <a:t>акумулятора</a:t>
            </a:r>
            <a:r>
              <a:rPr lang="ru-RU" sz="1400" b="1" dirty="0"/>
              <a:t> до 40 </a:t>
            </a:r>
            <a:r>
              <a:rPr lang="ru-RU" sz="1400" b="1" dirty="0" err="1"/>
              <a:t>хвилин</a:t>
            </a:r>
            <a:endParaRPr lang="uk-UA" sz="1400" b="1" dirty="0"/>
          </a:p>
          <a:p>
            <a:pPr>
              <a:lnSpc>
                <a:spcPct val="150000"/>
              </a:lnSpc>
              <a:spcBef>
                <a:spcPts val="0"/>
              </a:spcBef>
              <a:buFontTx/>
              <a:buChar char="-"/>
            </a:pPr>
            <a:r>
              <a:rPr lang="uk-UA" sz="1400" dirty="0"/>
              <a:t> 2 швидкості</a:t>
            </a:r>
          </a:p>
          <a:p>
            <a:pPr>
              <a:lnSpc>
                <a:spcPct val="150000"/>
              </a:lnSpc>
              <a:spcBef>
                <a:spcPts val="0"/>
              </a:spcBef>
              <a:buFontTx/>
              <a:buChar char="-"/>
            </a:pPr>
            <a:r>
              <a:rPr lang="uk-UA" sz="1400" b="1" dirty="0"/>
              <a:t> </a:t>
            </a:r>
            <a:r>
              <a:rPr lang="en-US" sz="1400" b="1" dirty="0"/>
              <a:t>Flex-</a:t>
            </a:r>
            <a:r>
              <a:rPr lang="ru-RU" sz="1400" b="1" dirty="0"/>
              <a:t>ручка </a:t>
            </a:r>
            <a:r>
              <a:rPr lang="uk-UA" sz="1400" b="1" dirty="0"/>
              <a:t>гнеться в обидві сторони 270*, </a:t>
            </a:r>
            <a:r>
              <a:rPr lang="uk-UA" sz="1400" dirty="0"/>
              <a:t>вертикальна </a:t>
            </a:r>
            <a:r>
              <a:rPr lang="uk-UA" sz="1400" dirty="0" err="1"/>
              <a:t>парковка</a:t>
            </a:r>
            <a:endParaRPr lang="uk-UA" sz="1400" dirty="0"/>
          </a:p>
          <a:p>
            <a:pPr>
              <a:lnSpc>
                <a:spcPct val="150000"/>
              </a:lnSpc>
              <a:spcBef>
                <a:spcPts val="0"/>
              </a:spcBef>
              <a:buFontTx/>
              <a:buChar char="-"/>
            </a:pPr>
            <a:r>
              <a:rPr lang="uk-UA" sz="1400" dirty="0"/>
              <a:t> </a:t>
            </a:r>
            <a:r>
              <a:rPr lang="ru-RU" sz="1400" dirty="0">
                <a:solidFill>
                  <a:srgbClr val="000000"/>
                </a:solidFill>
              </a:rPr>
              <a:t>База для подзарядки 110 Вт, 50-60 Гц, 220-240 В</a:t>
            </a:r>
          </a:p>
          <a:p>
            <a:pPr>
              <a:lnSpc>
                <a:spcPct val="150000"/>
              </a:lnSpc>
              <a:spcBef>
                <a:spcPts val="0"/>
              </a:spcBef>
              <a:buFontTx/>
              <a:buChar char="-"/>
            </a:pPr>
            <a:r>
              <a:rPr lang="ru-RU" sz="1400" b="1" dirty="0"/>
              <a:t>  Турбо-</a:t>
            </a:r>
            <a:r>
              <a:rPr lang="ru-RU" sz="1400" b="1" dirty="0" err="1"/>
              <a:t>щітка</a:t>
            </a:r>
            <a:r>
              <a:rPr lang="ru-RU" sz="1400" b="1" dirty="0"/>
              <a:t> з </a:t>
            </a:r>
            <a:r>
              <a:rPr lang="en-US" sz="1400" b="1" dirty="0"/>
              <a:t>LED</a:t>
            </a:r>
            <a:r>
              <a:rPr lang="uk-UA" sz="1400" b="1" dirty="0"/>
              <a:t>-підсвіткою</a:t>
            </a:r>
            <a:endParaRPr lang="ru-RU" sz="1400" b="1" dirty="0"/>
          </a:p>
          <a:p>
            <a:pPr>
              <a:lnSpc>
                <a:spcPct val="150000"/>
              </a:lnSpc>
              <a:spcBef>
                <a:spcPts val="0"/>
              </a:spcBef>
              <a:buFontTx/>
              <a:buChar char="-"/>
            </a:pPr>
            <a:r>
              <a:rPr lang="ru-RU" sz="1400" dirty="0"/>
              <a:t> </a:t>
            </a:r>
            <a:r>
              <a:rPr lang="uk-UA" sz="1400" dirty="0"/>
              <a:t>Щітка для меблів, насадка щілинна </a:t>
            </a:r>
            <a:r>
              <a:rPr lang="en-US" sz="1400" dirty="0"/>
              <a:t> </a:t>
            </a:r>
          </a:p>
          <a:p>
            <a:endParaRPr lang="uk-UA" sz="14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ABE57561-7361-4C07-A706-3EA13ABF911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8806" b="94627" l="3481" r="96252">
                        <a14:foregroundMark x1="82865" y1="9851" x2="86345" y2="8806"/>
                        <a14:foregroundMark x1="92637" y1="9254" x2="96252" y2="12388"/>
                        <a14:foregroundMark x1="57564" y1="27164" x2="54752" y2="28955"/>
                        <a14:foregroundMark x1="9237" y1="77612" x2="3614" y2="87015"/>
                        <a14:foregroundMark x1="7363" y1="93433" x2="9371" y2="94627"/>
                        <a14:foregroundMark x1="50201" y1="52836" x2="51004" y2="5671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961040">
            <a:off x="7630050" y="3318013"/>
            <a:ext cx="1540908" cy="1382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225593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4065C62F-5DC2-45FF-A1F0-128910CF25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7305" y="261258"/>
            <a:ext cx="5369105" cy="1329417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3200" b="1" dirty="0"/>
              <a:t>RF23-H </a:t>
            </a:r>
            <a:endParaRPr lang="uk-UA" sz="3200" dirty="0"/>
          </a:p>
          <a:p>
            <a:pPr>
              <a:lnSpc>
                <a:spcPct val="120000"/>
              </a:lnSpc>
            </a:pPr>
            <a:r>
              <a:rPr lang="en-US" sz="1800" b="1" dirty="0"/>
              <a:t>HEPA</a:t>
            </a:r>
            <a:r>
              <a:rPr lang="uk-UA" sz="1800" b="1" dirty="0"/>
              <a:t>-фільтр для моделі </a:t>
            </a:r>
            <a:r>
              <a:rPr lang="en-US" sz="1800" b="1" dirty="0"/>
              <a:t>RVH60-B Turbo Flex</a:t>
            </a:r>
            <a:endParaRPr lang="uk-UA" sz="1800" b="1" dirty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A76616-A844-471C-8FA2-5988FDBD2268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5832" y="1590675"/>
            <a:ext cx="5499760" cy="3666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6171546-DBE6-49F1-8154-0BD344D180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5592" y="754479"/>
            <a:ext cx="5757863" cy="4965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533938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62397"/>
            <a:ext cx="5449556" cy="2078491"/>
          </a:xfrm>
        </p:spPr>
        <p:txBody>
          <a:bodyPr>
            <a:normAutofit/>
          </a:bodyPr>
          <a:lstStyle/>
          <a:p>
            <a:pPr algn="l"/>
            <a:r>
              <a:rPr lang="ru-RU" sz="2800" dirty="0"/>
              <a:t>Дякуємо за увагу!</a:t>
            </a:r>
            <a:br>
              <a:rPr lang="ru-RU" sz="2800" dirty="0"/>
            </a:br>
            <a:endParaRPr lang="en-US" sz="2800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09600" y="4690837"/>
            <a:ext cx="6943411" cy="834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952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Open Sans" panose="020B0606030504020204" pitchFamily="34" charset="0"/>
              </a:rPr>
              <a:t>ВІДДІЛ ПРОДАЖІВ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  <a:cs typeface="Open Sans" panose="020B0606030504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Open Sans" panose="020B0606030504020204" pitchFamily="34" charset="0"/>
              </a:rPr>
              <a:t>(044) 207-10-43 (вн.1028)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Open Sans" panose="020B0606030504020204" pitchFamily="34" charset="0"/>
                <a:hlinkClick r:id="rId2"/>
              </a:rPr>
              <a:t>sale@rotex.net.ua</a:t>
            </a:r>
            <a:endParaRPr kumimoji="0" lang="uk-UA" altLang="en-U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  <a:cs typeface="Open Sans" panose="020B0606030504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3166905" y="4690837"/>
            <a:ext cx="6943411" cy="834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952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Open Sans" panose="020B0606030504020204" pitchFamily="34" charset="0"/>
              </a:rPr>
              <a:t>СЕРВІСНЕ ОБСЛУГОВУВАННЯ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  <a:cs typeface="Open Sans" panose="020B0606030504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Open Sans" panose="020B0606030504020204" pitchFamily="34" charset="0"/>
              </a:rPr>
              <a:t>(044) 207-10-47</a:t>
            </a:r>
          </a:p>
          <a:p>
            <a:pPr lvl="0"/>
            <a:r>
              <a:rPr lang="ru-RU" altLang="en-US" sz="1200" dirty="0">
                <a:solidFill>
                  <a:schemeClr val="bg1"/>
                </a:solidFill>
                <a:latin typeface="+mn-lt"/>
                <a:cs typeface="Open Sans" panose="020B0606030504020204" pitchFamily="34" charset="0"/>
              </a:rPr>
              <a:t>support@rotex.net.ua</a:t>
            </a:r>
          </a:p>
          <a:p>
            <a:pPr lvl="0"/>
            <a:r>
              <a:rPr lang="ru-RU" altLang="en-US" sz="1200" dirty="0">
                <a:solidFill>
                  <a:schemeClr val="bg1"/>
                </a:solidFill>
                <a:latin typeface="+mn-lt"/>
                <a:cs typeface="Open Sans" panose="020B0606030504020204" pitchFamily="34" charset="0"/>
              </a:rPr>
              <a:t>Україна, м. Київ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Open Sans" panose="020B0606030504020204" pitchFamily="34" charset="0"/>
              </a:rPr>
              <a:t>  </a:t>
            </a:r>
          </a:p>
        </p:txBody>
      </p:sp>
    </p:spTree>
    <p:extLst>
      <p:ext uri="{BB962C8B-B14F-4D97-AF65-F5344CB8AC3E}">
        <p14:creationId xmlns:p14="http://schemas.microsoft.com/office/powerpoint/2010/main" xmlns="" val="424130262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ntserrat">
      <a:majorFont>
        <a:latin typeface="Montserrat Bold"/>
        <a:ea typeface=""/>
        <a:cs typeface=""/>
      </a:majorFont>
      <a:minorFont>
        <a:latin typeface="Montserra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4485</TotalTime>
  <Words>207</Words>
  <Application>Microsoft Office PowerPoint</Application>
  <PresentationFormat>Произвольный</PresentationFormat>
  <Paragraphs>38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Пилосос акумуляторний  2 в 1 (вертикальний + ручний) </vt:lpstr>
      <vt:lpstr>Слайд 2</vt:lpstr>
      <vt:lpstr>Слайд 3</vt:lpstr>
      <vt:lpstr>Слайд 4</vt:lpstr>
      <vt:lpstr>Слайд 5</vt:lpstr>
      <vt:lpstr>Слайд 6</vt:lpstr>
      <vt:lpstr>Дякуємо за увагу!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Danya</dc:creator>
  <cp:lastModifiedBy>v.lobchenko</cp:lastModifiedBy>
  <cp:revision>290</cp:revision>
  <dcterms:created xsi:type="dcterms:W3CDTF">2019-02-20T15:38:26Z</dcterms:created>
  <dcterms:modified xsi:type="dcterms:W3CDTF">2020-01-20T12:07:43Z</dcterms:modified>
</cp:coreProperties>
</file>