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479" r:id="rId2"/>
    <p:sldId id="490" r:id="rId3"/>
    <p:sldId id="485" r:id="rId4"/>
    <p:sldId id="491" r:id="rId5"/>
    <p:sldId id="487" r:id="rId6"/>
    <p:sldId id="494" r:id="rId7"/>
    <p:sldId id="493" r:id="rId8"/>
    <p:sldId id="495" r:id="rId9"/>
    <p:sldId id="3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ksii Rozum" initials="OR" lastIdx="1" clrIdx="0">
    <p:extLst>
      <p:ext uri="{19B8F6BF-5375-455C-9EA6-DF929625EA0E}">
        <p15:presenceInfo xmlns:p15="http://schemas.microsoft.com/office/powerpoint/2012/main" userId="04f2b53ec6dd1fe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" y="6361901"/>
            <a:ext cx="12190141" cy="49522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92078B-7A11-4577-8431-6BABBD85C7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33200" y="6427788"/>
            <a:ext cx="558800" cy="365125"/>
          </a:xfrm>
        </p:spPr>
        <p:txBody>
          <a:bodyPr/>
          <a:lstStyle/>
          <a:p>
            <a:fld id="{5FA76616-A844-471C-8FA2-5988FDBD2268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5FB529-C011-9C82-63EA-A8D1D146D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66" y="1471022"/>
            <a:ext cx="2237426" cy="883997"/>
          </a:xfrm>
          <a:prstGeom prst="rect">
            <a:avLst/>
          </a:prstGeom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5127F25-0748-60BE-DAF7-E8104918D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139" y="4765125"/>
            <a:ext cx="11733721" cy="124370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НОВИНКИ</a:t>
            </a:r>
            <a:r>
              <a:rPr lang="en-US" b="1" dirty="0"/>
              <a:t> </a:t>
            </a:r>
            <a:r>
              <a:rPr lang="uk-UA" b="1" dirty="0"/>
              <a:t>МУЛЬТ</a:t>
            </a:r>
            <a:r>
              <a:rPr lang="ru-RU" b="1" dirty="0"/>
              <a:t>И</a:t>
            </a:r>
            <a:r>
              <a:rPr lang="uk-UA" b="1" dirty="0"/>
              <a:t>ПІЧКИ</a:t>
            </a:r>
            <a:r>
              <a:rPr lang="en-US" b="1" dirty="0"/>
              <a:t> </a:t>
            </a:r>
            <a:br>
              <a:rPr lang="en-US" dirty="0"/>
            </a:br>
            <a:br>
              <a:rPr lang="uk-UA" sz="2200" dirty="0"/>
            </a:br>
            <a:r>
              <a:rPr lang="en-US" sz="2200" dirty="0"/>
              <a:t>ROM980-XXL </a:t>
            </a:r>
            <a:r>
              <a:rPr lang="en-US" sz="2200" dirty="0" err="1"/>
              <a:t>Up&amp;DownFry</a:t>
            </a:r>
            <a:br>
              <a:rPr lang="uk-UA" sz="2200" dirty="0"/>
            </a:br>
            <a:r>
              <a:rPr lang="en-US" sz="2200" dirty="0"/>
              <a:t>ROM990-XXL </a:t>
            </a:r>
            <a:r>
              <a:rPr lang="en-US" sz="2200" dirty="0" err="1"/>
              <a:t>Up&amp;DownFry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31620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9899EA-01FE-415F-AB2A-54282448B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74F1-B4BB-4724-BB3F-1681F2DE8C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29" y="152400"/>
            <a:ext cx="3501292" cy="26259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F96207-A3D4-4F84-980E-08058F81C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429" y="3325201"/>
            <a:ext cx="3501292" cy="262596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51F9EA-9E39-43C9-9EEF-B2D63F57B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95" y="1059523"/>
            <a:ext cx="3554276" cy="35786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A825D4-5E32-4A84-AFAE-BD696035402A}"/>
              </a:ext>
            </a:extLst>
          </p:cNvPr>
          <p:cNvSpPr txBox="1"/>
          <p:nvPr/>
        </p:nvSpPr>
        <p:spPr>
          <a:xfrm>
            <a:off x="297847" y="11723"/>
            <a:ext cx="10681008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dirty="0" err="1">
                <a:latin typeface="+mj-lt"/>
              </a:rPr>
              <a:t>Моделі</a:t>
            </a:r>
            <a:r>
              <a:rPr lang="ru-RU" sz="2800" dirty="0">
                <a:latin typeface="+mj-lt"/>
              </a:rPr>
              <a:t> </a:t>
            </a:r>
            <a:r>
              <a:rPr lang="uk-UA" sz="2800" dirty="0">
                <a:latin typeface="+mj-lt"/>
              </a:rPr>
              <a:t>з функцією </a:t>
            </a:r>
            <a:r>
              <a:rPr lang="ru-RU" sz="2800" dirty="0">
                <a:latin typeface="+mj-lt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Up&amp;DownFry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C3B455-9A5F-4634-BEE6-3A1E24E772DF}"/>
              </a:ext>
            </a:extLst>
          </p:cNvPr>
          <p:cNvSpPr/>
          <p:nvPr/>
        </p:nvSpPr>
        <p:spPr>
          <a:xfrm>
            <a:off x="6096000" y="909155"/>
            <a:ext cx="1515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Нагрівальний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зверху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67EDC6B-5AC3-4172-855A-4FD286DD0808}"/>
              </a:ext>
            </a:extLst>
          </p:cNvPr>
          <p:cNvSpPr/>
          <p:nvPr/>
        </p:nvSpPr>
        <p:spPr>
          <a:xfrm>
            <a:off x="6096000" y="4176520"/>
            <a:ext cx="1515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/>
              <a:t>Нагрівальний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елемент</a:t>
            </a:r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dirty="0" err="1"/>
              <a:t>знизу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30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DE79CC-4F7C-A03A-FEB6-416E0741E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50149-90FD-FD24-07C2-B9ABC3609E4D}"/>
              </a:ext>
            </a:extLst>
          </p:cNvPr>
          <p:cNvSpPr txBox="1"/>
          <p:nvPr/>
        </p:nvSpPr>
        <p:spPr>
          <a:xfrm>
            <a:off x="621713" y="954535"/>
            <a:ext cx="10681008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/>
              <a:t>Що дає ця функція:</a:t>
            </a:r>
          </a:p>
          <a:p>
            <a:r>
              <a:rPr lang="uk-UA" sz="2000" b="1" dirty="0"/>
              <a:t>Рівномірне приготування страв</a:t>
            </a:r>
            <a:br>
              <a:rPr lang="uk-UA" sz="2000" dirty="0"/>
            </a:br>
            <a:r>
              <a:rPr lang="uk-UA" sz="2000" dirty="0"/>
              <a:t>Тепло надходить зверху та знизу одночасно, тому їжа пропікається </a:t>
            </a:r>
            <a:r>
              <a:rPr lang="uk-UA" sz="2000" dirty="0" err="1"/>
              <a:t>однорідно</a:t>
            </a:r>
            <a:r>
              <a:rPr lang="uk-UA" sz="2000" dirty="0"/>
              <a:t> — без сирих чи перепечених ділянок.</a:t>
            </a:r>
          </a:p>
          <a:p>
            <a:r>
              <a:rPr lang="uk-UA" sz="2000" b="1" dirty="0"/>
              <a:t>Хрустка скоринка з усіх боків</a:t>
            </a:r>
            <a:br>
              <a:rPr lang="uk-UA" sz="2000" dirty="0"/>
            </a:br>
            <a:r>
              <a:rPr lang="uk-UA" sz="2000" dirty="0"/>
              <a:t>Завдяки одночасному нагріву зверху й знизу страви набувають апетитної хрусткої текстури — це особливо важливо для м’яса, картоплі </a:t>
            </a:r>
            <a:r>
              <a:rPr lang="uk-UA" sz="2000" dirty="0" err="1"/>
              <a:t>фрі</a:t>
            </a:r>
            <a:r>
              <a:rPr lang="uk-UA" sz="2000" dirty="0"/>
              <a:t> чи випічки.</a:t>
            </a:r>
          </a:p>
          <a:p>
            <a:r>
              <a:rPr lang="uk-UA" sz="2000" b="1" dirty="0"/>
              <a:t>Мінімальна потреба в перевертанні</a:t>
            </a:r>
            <a:br>
              <a:rPr lang="uk-UA" sz="2000" dirty="0"/>
            </a:br>
            <a:r>
              <a:rPr lang="uk-UA" sz="2000" dirty="0"/>
              <a:t>На відміну від звичайних моделей, тут продукти не потрібно часто перевертати — вони добре підсмажуються з обох боків автоматично.</a:t>
            </a:r>
          </a:p>
          <a:p>
            <a:r>
              <a:rPr lang="uk-UA" sz="2000" b="1" dirty="0"/>
              <a:t>Більше кулінарних можливостей</a:t>
            </a:r>
            <a:br>
              <a:rPr lang="uk-UA" sz="2000" dirty="0"/>
            </a:br>
            <a:r>
              <a:rPr lang="uk-UA" sz="2000" dirty="0"/>
              <a:t>Функція підходить не лише для смаження — з нею можна готувати запіканки, піцу, випічку чи м’ясо, як у духовці.</a:t>
            </a:r>
          </a:p>
        </p:txBody>
      </p:sp>
    </p:spTree>
    <p:extLst>
      <p:ext uri="{BB962C8B-B14F-4D97-AF65-F5344CB8AC3E}">
        <p14:creationId xmlns:p14="http://schemas.microsoft.com/office/powerpoint/2010/main" val="419846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1997F-C81E-4213-9DD2-8BBDE0E83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8FFD6C-1EBB-4070-BA54-E7FBD689AB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646" y="929053"/>
            <a:ext cx="5357447" cy="40180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F4BD66-8C73-4A25-8FF7-81ECA884070E}"/>
              </a:ext>
            </a:extLst>
          </p:cNvPr>
          <p:cNvSpPr/>
          <p:nvPr/>
        </p:nvSpPr>
        <p:spPr>
          <a:xfrm>
            <a:off x="386862" y="217971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dirty="0"/>
              <a:t>Моделі мають внутрішній захисний кожух з нержавіючої сталі.</a:t>
            </a:r>
          </a:p>
          <a:p>
            <a:pPr algn="ctr"/>
            <a:r>
              <a:rPr lang="uk-UA" sz="2800" dirty="0"/>
              <a:t>Краща теплоізоляція та очищення поверхні всередині.</a:t>
            </a:r>
          </a:p>
        </p:txBody>
      </p:sp>
    </p:spTree>
    <p:extLst>
      <p:ext uri="{BB962C8B-B14F-4D97-AF65-F5344CB8AC3E}">
        <p14:creationId xmlns:p14="http://schemas.microsoft.com/office/powerpoint/2010/main" val="130447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E16EB-00F7-4A41-0BBA-365EAA336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939C7E4-79FC-0A35-30AD-405A905D1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41BC0C-8D20-0BB2-389B-3FB326A05076}"/>
              </a:ext>
            </a:extLst>
          </p:cNvPr>
          <p:cNvSpPr txBox="1"/>
          <p:nvPr/>
        </p:nvSpPr>
        <p:spPr>
          <a:xfrm>
            <a:off x="689357" y="175978"/>
            <a:ext cx="5406643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ROM9</a:t>
            </a:r>
            <a:r>
              <a:rPr lang="uk-UA" sz="2800" b="1" dirty="0"/>
              <a:t>8</a:t>
            </a:r>
            <a:r>
              <a:rPr lang="en-US" sz="2800" b="1" dirty="0"/>
              <a:t>0-XXL </a:t>
            </a:r>
            <a:r>
              <a:rPr lang="en-US" sz="2800" b="1" dirty="0" err="1"/>
              <a:t>Up&amp;DownFry</a:t>
            </a:r>
            <a:endParaRPr lang="en-US" sz="2800" b="1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9E83C-DBC8-D5BD-74DC-E507CB1F71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128" y="2463960"/>
            <a:ext cx="1838049" cy="16999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1FB425-923B-277B-EC7A-496E7DA28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181" y="1245067"/>
            <a:ext cx="1232385" cy="40765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225A6D-14EB-4033-84B2-1C0881870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066" y="5886071"/>
            <a:ext cx="6187976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EFA4CD-40F7-11A0-EC43-DAE1A1069E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046" y="696154"/>
            <a:ext cx="2757333" cy="27573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B6F1D-3EC7-C529-E1B0-0CCD861CC2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724" y="3429000"/>
            <a:ext cx="2593976" cy="2593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E30388-EA03-F691-6B50-5212C51465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446" y="1065224"/>
            <a:ext cx="1503600" cy="42009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8873A5-6E1E-4614-92D9-C0F2F495E67A}"/>
              </a:ext>
            </a:extLst>
          </p:cNvPr>
          <p:cNvSpPr txBox="1"/>
          <p:nvPr/>
        </p:nvSpPr>
        <p:spPr>
          <a:xfrm>
            <a:off x="6426839" y="166894"/>
            <a:ext cx="5406643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/>
              <a:t>ROM990-XXL </a:t>
            </a:r>
            <a:r>
              <a:rPr lang="en-US" sz="2800" b="1" dirty="0" err="1"/>
              <a:t>Up&amp;DownFry</a:t>
            </a:r>
            <a:endParaRPr lang="en-US" sz="2800" b="1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7D670A-4DD7-597D-05ED-724C0596F6B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848" y="753344"/>
            <a:ext cx="2757333" cy="27573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FE97893-601C-B30C-5606-46A18B2E17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205" y="3429000"/>
            <a:ext cx="2593976" cy="25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4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012CC-99C3-7FD5-038B-1D8062D5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053E432-7BA6-3201-05ED-B67B02A1F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356BF-BF83-7093-72CD-9892FE394571}"/>
              </a:ext>
            </a:extLst>
          </p:cNvPr>
          <p:cNvSpPr txBox="1"/>
          <p:nvPr/>
        </p:nvSpPr>
        <p:spPr>
          <a:xfrm>
            <a:off x="2863171" y="383756"/>
            <a:ext cx="7725717" cy="568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err="1">
                <a:latin typeface="+mj-lt"/>
              </a:rPr>
              <a:t>Кольоровий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екран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вибору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програм</a:t>
            </a:r>
            <a:endParaRPr lang="en-US" sz="2800" b="1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5F6725-51C5-22E9-E078-AE193C78BE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9" y="1363579"/>
            <a:ext cx="8870224" cy="442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4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122B-E57F-E066-576A-07B712264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0776F4-F2A1-00A8-B0AE-7CC2CC4B7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00FA8B-CC08-D19C-3610-13C80BE7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834" y="168889"/>
            <a:ext cx="7164229" cy="562275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F91590A-3F5D-3B0E-454C-2CC2B4BF0C4C}"/>
              </a:ext>
            </a:extLst>
          </p:cNvPr>
          <p:cNvGrpSpPr/>
          <p:nvPr/>
        </p:nvGrpSpPr>
        <p:grpSpPr>
          <a:xfrm>
            <a:off x="2265265" y="4854457"/>
            <a:ext cx="603556" cy="809989"/>
            <a:chOff x="4177298" y="4934667"/>
            <a:chExt cx="603556" cy="809989"/>
          </a:xfrm>
        </p:grpSpPr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BEB03A5-98E4-77C6-2B58-F9B268AEE219}"/>
                </a:ext>
              </a:extLst>
            </p:cNvPr>
            <p:cNvSpPr/>
            <p:nvPr/>
          </p:nvSpPr>
          <p:spPr>
            <a:xfrm>
              <a:off x="4186990" y="4934667"/>
              <a:ext cx="584172" cy="26870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rgbClr val="FF000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23E52F-EA55-89C7-716A-FE7A1A022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7298" y="5439830"/>
              <a:ext cx="603556" cy="304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362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750DB-5ED8-57FC-001E-1CC751159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FD06476-0989-120A-5D95-19639E5196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77550-30BB-AD8A-DF0C-2B651EDAD4A3}"/>
              </a:ext>
            </a:extLst>
          </p:cNvPr>
          <p:cNvSpPr txBox="1"/>
          <p:nvPr/>
        </p:nvSpPr>
        <p:spPr>
          <a:xfrm>
            <a:off x="393030" y="3316705"/>
            <a:ext cx="111893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/>
              <a:t>Попередній нагрів (</a:t>
            </a:r>
            <a:r>
              <a:rPr lang="en-US" b="1" dirty="0"/>
              <a:t>preheat) </a:t>
            </a:r>
            <a:r>
              <a:rPr lang="uk-UA" b="1" dirty="0"/>
              <a:t>камери приладу</a:t>
            </a:r>
            <a:r>
              <a:rPr lang="uk-UA" dirty="0"/>
              <a:t>. </a:t>
            </a:r>
          </a:p>
          <a:p>
            <a:r>
              <a:rPr lang="uk-UA" dirty="0"/>
              <a:t>Функція </a:t>
            </a:r>
            <a:r>
              <a:rPr lang="en-US" dirty="0"/>
              <a:t>Preheat </a:t>
            </a:r>
            <a:r>
              <a:rPr lang="uk-UA" dirty="0"/>
              <a:t>попередньо нагріває камеру до заданої температури, щоб забезпечити рівномірне </a:t>
            </a:r>
            <a:r>
              <a:rPr lang="uk-UA" dirty="0" err="1"/>
              <a:t>обсмаження</a:t>
            </a:r>
            <a:r>
              <a:rPr lang="uk-UA" dirty="0"/>
              <a:t>, скоротити час приготування та отримати хрустку скоринку. </a:t>
            </a:r>
          </a:p>
          <a:p>
            <a:endParaRPr lang="uk-UA" dirty="0"/>
          </a:p>
          <a:p>
            <a:r>
              <a:rPr lang="uk-UA" dirty="0"/>
              <a:t>Для активації натисніть Кнопку 2 (</a:t>
            </a:r>
            <a:r>
              <a:rPr lang="en-US" dirty="0"/>
              <a:t>Preheat) — </a:t>
            </a:r>
            <a:r>
              <a:rPr lang="uk-UA" dirty="0"/>
              <a:t>прилад </a:t>
            </a:r>
            <a:r>
              <a:rPr lang="uk-UA" dirty="0" err="1"/>
              <a:t>запу</a:t>
            </a:r>
            <a:r>
              <a:rPr lang="uk-UA" dirty="0"/>
              <a:t> </a:t>
            </a:r>
            <a:r>
              <a:rPr lang="uk-UA" dirty="0" err="1"/>
              <a:t>стить</a:t>
            </a:r>
            <a:r>
              <a:rPr lang="uk-UA" dirty="0"/>
              <a:t> нагрів (2–4 хв). </a:t>
            </a:r>
          </a:p>
          <a:p>
            <a:r>
              <a:rPr lang="uk-UA" dirty="0"/>
              <a:t>Після сигналу покладіть продукти й увімкніть основну програму. Повторне натискання вимикає режим. </a:t>
            </a:r>
          </a:p>
          <a:p>
            <a:r>
              <a:rPr lang="uk-UA" dirty="0"/>
              <a:t>Використовуйте перед готуванням сирих або заморожених продуктів, для хрусткої скоринки чи коли в рецепті зазначено «</a:t>
            </a:r>
            <a:r>
              <a:rPr lang="en-US" dirty="0"/>
              <a:t>preheat».</a:t>
            </a:r>
            <a:endParaRPr lang="uk-U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182D54-7AD5-137C-37E7-5631BA8F3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3" y="3424237"/>
            <a:ext cx="19053" cy="9526"/>
          </a:xfrm>
          <a:prstGeom prst="rect">
            <a:avLst/>
          </a:prstGeom>
        </p:spPr>
      </p:pic>
      <p:pic>
        <p:nvPicPr>
          <p:cNvPr id="11" name="Picture 10" descr="A black circle with letters in it&#10;&#10;AI-generated content may be incorrect.">
            <a:extLst>
              <a:ext uri="{FF2B5EF4-FFF2-40B4-BE49-F238E27FC236}">
                <a16:creationId xmlns:a16="http://schemas.microsoft.com/office/drawing/2014/main" id="{88280115-F2C2-0899-7441-0CB8E2BB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346" y="1015289"/>
            <a:ext cx="158137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4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93821" y="5221066"/>
            <a:ext cx="6943411" cy="65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b="1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E-mail:</a:t>
            </a:r>
            <a:endParaRPr kumimoji="0" lang="ru-RU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info@rotex.ua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CDAE926-6302-2B35-2F57-905F42E0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44" y="3056481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36950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2893</TotalTime>
  <Words>271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</vt:lpstr>
      <vt:lpstr>Montserrat Bold</vt:lpstr>
      <vt:lpstr>Тема Office</vt:lpstr>
      <vt:lpstr>НОВИНКИ МУЛЬТИПІЧКИ   ROM980-XXL Up&amp;DownFry ROM990-XXL Up&amp;DownFry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Олександр Кривунь</cp:lastModifiedBy>
  <cp:revision>148</cp:revision>
  <dcterms:created xsi:type="dcterms:W3CDTF">2019-02-20T15:38:26Z</dcterms:created>
  <dcterms:modified xsi:type="dcterms:W3CDTF">2026-02-25T08:50:24Z</dcterms:modified>
</cp:coreProperties>
</file>