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5"/>
  </p:notesMasterIdLst>
  <p:sldIdLst>
    <p:sldId id="267" r:id="rId2"/>
    <p:sldId id="289" r:id="rId3"/>
    <p:sldId id="299" r:id="rId4"/>
    <p:sldId id="297" r:id="rId5"/>
    <p:sldId id="296" r:id="rId6"/>
    <p:sldId id="292" r:id="rId7"/>
    <p:sldId id="290" r:id="rId8"/>
    <p:sldId id="293" r:id="rId9"/>
    <p:sldId id="291" r:id="rId10"/>
    <p:sldId id="294" r:id="rId11"/>
    <p:sldId id="295" r:id="rId12"/>
    <p:sldId id="298" r:id="rId13"/>
    <p:sldId id="266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Александр Крывунь" initials="АК" lastIdx="1" clrIdx="0">
    <p:extLst>
      <p:ext uri="{19B8F6BF-5375-455C-9EA6-DF929625EA0E}">
        <p15:presenceInfo xmlns:p15="http://schemas.microsoft.com/office/powerpoint/2012/main" userId="S-1-5-21-3054778825-1950337113-767732099-2116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CD00"/>
    <a:srgbClr val="FFCA0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96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22" d="100"/>
          <a:sy n="122" d="100"/>
        </p:scale>
        <p:origin x="96" y="29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0D15DB-47A4-48B6-A9B3-101387BF1DE0}" type="datetimeFigureOut">
              <a:rPr lang="en-US" smtClean="0"/>
              <a:pPr/>
              <a:t>10/21/2021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A0E5BC-C379-4530-AF60-A13CD8905D3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98389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email"/>
          <a:stretch>
            <a:fillRect/>
          </a:stretch>
        </p:blipFill>
        <p:spPr>
          <a:xfrm>
            <a:off x="6250074" y="0"/>
            <a:ext cx="5941925" cy="5992026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8F9C7E1-7970-4E39-924E-B87FF221BA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4094" y="1976719"/>
            <a:ext cx="9227942" cy="1716124"/>
          </a:xfrm>
        </p:spPr>
        <p:txBody>
          <a:bodyPr anchor="b">
            <a:normAutofit/>
          </a:bodyPr>
          <a:lstStyle>
            <a:lvl1pPr algn="l">
              <a:defRPr sz="4000"/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78AD610-76C0-481B-9115-F3229A6D38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4094" y="4050926"/>
            <a:ext cx="9227942" cy="1321174"/>
          </a:xfrm>
        </p:spPr>
        <p:txBody>
          <a:bodyPr>
            <a:no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  <a:endParaRPr lang="en-US"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368FFB4-46B4-4900-A6FE-2DDB5D2F260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9" y="6361026"/>
            <a:ext cx="12190141" cy="496974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A8C6E723-5928-4F10-8808-219BA47DE87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" y="471365"/>
            <a:ext cx="2186814" cy="859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91269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" userDrawn="1">
          <p15:clr>
            <a:srgbClr val="FBAE40"/>
          </p15:clr>
        </p15:guide>
        <p15:guide id="2" pos="7296" userDrawn="1">
          <p15:clr>
            <a:srgbClr val="FBAE40"/>
          </p15:clr>
        </p15:guide>
        <p15:guide id="3" orient="horz" pos="36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D051B64D-1FD4-47FA-AE55-428395E6C6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0" y="571501"/>
            <a:ext cx="2438399" cy="1642310"/>
          </a:xfrm>
        </p:spPr>
        <p:txBody>
          <a:bodyPr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en-US" dirty="0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60375E9-9D23-4650-A242-2811F2F72F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97305" y="571500"/>
            <a:ext cx="8149390" cy="5216857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0" name="Объект 2">
            <a:extLst>
              <a:ext uri="{FF2B5EF4-FFF2-40B4-BE49-F238E27FC236}">
                <a16:creationId xmlns:a16="http://schemas.microsoft.com/office/drawing/2014/main" id="{2EC70E98-312B-43DF-98E4-7D86CCB72D2D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9127958" y="4146048"/>
            <a:ext cx="2438399" cy="164231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en-US" dirty="0"/>
          </a:p>
        </p:txBody>
      </p:sp>
      <p:sp>
        <p:nvSpPr>
          <p:cNvPr id="11" name="Объект 2">
            <a:extLst>
              <a:ext uri="{FF2B5EF4-FFF2-40B4-BE49-F238E27FC236}">
                <a16:creationId xmlns:a16="http://schemas.microsoft.com/office/drawing/2014/main" id="{819368C9-6875-4F04-9A9E-F8F7F0D53662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9144001" y="2358774"/>
            <a:ext cx="2438399" cy="1642310"/>
          </a:xfrm>
        </p:spPr>
        <p:txBody>
          <a:bodyPr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en-US" dirty="0"/>
          </a:p>
        </p:txBody>
      </p:sp>
      <p:pic>
        <p:nvPicPr>
          <p:cNvPr id="12" name="Рисунок 6">
            <a:extLst>
              <a:ext uri="{FF2B5EF4-FFF2-40B4-BE49-F238E27FC236}">
                <a16:creationId xmlns:a16="http://schemas.microsoft.com/office/drawing/2014/main" id="{BF05EEAA-3D99-4B5E-B3DF-7C26147DDDA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9" y="6361026"/>
            <a:ext cx="12190141" cy="496974"/>
          </a:xfrm>
          <a:prstGeom prst="rect">
            <a:avLst/>
          </a:prstGeom>
        </p:spPr>
      </p:pic>
      <p:pic>
        <p:nvPicPr>
          <p:cNvPr id="13" name="Рисунок 8">
            <a:extLst>
              <a:ext uri="{FF2B5EF4-FFF2-40B4-BE49-F238E27FC236}">
                <a16:creationId xmlns:a16="http://schemas.microsoft.com/office/drawing/2014/main" id="{338374B1-148A-43F9-8022-CD23AAA438A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860016"/>
            <a:ext cx="12192000" cy="503630"/>
          </a:xfrm>
          <a:prstGeom prst="rect">
            <a:avLst/>
          </a:prstGeom>
        </p:spPr>
      </p:pic>
      <p:sp>
        <p:nvSpPr>
          <p:cNvPr id="14" name="Номер слайда 5">
            <a:extLst>
              <a:ext uri="{FF2B5EF4-FFF2-40B4-BE49-F238E27FC236}">
                <a16:creationId xmlns:a16="http://schemas.microsoft.com/office/drawing/2014/main" id="{9968ADA8-DF3C-4E66-B71B-62CD02D809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23042" y="6428260"/>
            <a:ext cx="55935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fld id="{5FA76616-A844-471C-8FA2-5988FDBD226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Нижний колонтитул 4">
            <a:extLst>
              <a:ext uri="{FF2B5EF4-FFF2-40B4-BE49-F238E27FC236}">
                <a16:creationId xmlns:a16="http://schemas.microsoft.com/office/drawing/2014/main" id="{C0A51F15-0592-400B-9926-1C703DF76C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10978" y="64269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09254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596672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Титульный слайд">
    <p:bg>
      <p:bgPr>
        <a:solidFill>
          <a:srgbClr val="F2CD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AEB25EF-184D-4C5F-AD99-F61BE532CD7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907" y="0"/>
            <a:ext cx="12190141" cy="6840215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8F9C7E1-7970-4E39-924E-B87FF221BA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4094" y="2036617"/>
            <a:ext cx="9227942" cy="1656225"/>
          </a:xfrm>
        </p:spPr>
        <p:txBody>
          <a:bodyPr anchor="b">
            <a:normAutofit/>
          </a:bodyPr>
          <a:lstStyle>
            <a:lvl1pPr algn="l">
              <a:defRPr sz="4000"/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78AD610-76C0-481B-9115-F3229A6D38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4094" y="4050926"/>
            <a:ext cx="9227942" cy="1385598"/>
          </a:xfrm>
        </p:spPr>
        <p:txBody>
          <a:bodyPr>
            <a:no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  <a:endParaRPr lang="en-US"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368FFB4-46B4-4900-A6FE-2DDB5D2F260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9" y="6361026"/>
            <a:ext cx="12190141" cy="496974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A8C6E723-5928-4F10-8808-219BA47DE87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" y="471365"/>
            <a:ext cx="2186814" cy="859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61116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">
          <p15:clr>
            <a:srgbClr val="FBAE40"/>
          </p15:clr>
        </p15:guide>
        <p15:guide id="2" pos="7296">
          <p15:clr>
            <a:srgbClr val="FBAE40"/>
          </p15:clr>
        </p15:guide>
        <p15:guide id="3" orient="horz" pos="36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CCDDEC9-D1D4-41AD-BAF4-180528B218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541" y="365125"/>
            <a:ext cx="8798859" cy="1325563"/>
          </a:xfrm>
        </p:spPr>
        <p:txBody>
          <a:bodyPr/>
          <a:lstStyle/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4E911EC-136B-4461-BE44-A6D4ADAA3B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541" y="1825624"/>
            <a:ext cx="8798859" cy="3534797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en-US" dirty="0"/>
          </a:p>
        </p:txBody>
      </p:sp>
      <p:pic>
        <p:nvPicPr>
          <p:cNvPr id="6" name="Рисунок 6">
            <a:extLst>
              <a:ext uri="{FF2B5EF4-FFF2-40B4-BE49-F238E27FC236}">
                <a16:creationId xmlns:a16="http://schemas.microsoft.com/office/drawing/2014/main" id="{BF05EEAA-3D99-4B5E-B3DF-7C26147DDDA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9" y="6361026"/>
            <a:ext cx="12190141" cy="496974"/>
          </a:xfrm>
          <a:prstGeom prst="rect">
            <a:avLst/>
          </a:prstGeom>
        </p:spPr>
      </p:pic>
      <p:pic>
        <p:nvPicPr>
          <p:cNvPr id="8" name="Рисунок 8">
            <a:extLst>
              <a:ext uri="{FF2B5EF4-FFF2-40B4-BE49-F238E27FC236}">
                <a16:creationId xmlns:a16="http://schemas.microsoft.com/office/drawing/2014/main" id="{338374B1-148A-43F9-8022-CD23AAA438A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870064"/>
            <a:ext cx="12192000" cy="503630"/>
          </a:xfrm>
          <a:prstGeom prst="rect">
            <a:avLst/>
          </a:prstGeom>
        </p:spPr>
      </p:pic>
      <p:sp>
        <p:nvSpPr>
          <p:cNvPr id="10" name="Номер слайда 5">
            <a:extLst>
              <a:ext uri="{FF2B5EF4-FFF2-40B4-BE49-F238E27FC236}">
                <a16:creationId xmlns:a16="http://schemas.microsoft.com/office/drawing/2014/main" id="{9968ADA8-DF3C-4E66-B71B-62CD02D809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23042" y="6428260"/>
            <a:ext cx="55935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fld id="{5FA76616-A844-471C-8FA2-5988FDBD226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Нижний колонтитул 4">
            <a:extLst>
              <a:ext uri="{FF2B5EF4-FFF2-40B4-BE49-F238E27FC236}">
                <a16:creationId xmlns:a16="http://schemas.microsoft.com/office/drawing/2014/main" id="{C0A51F15-0592-400B-9926-1C703DF76C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10978" y="64269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08556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384" userDrawn="1">
          <p15:clr>
            <a:srgbClr val="FBAE40"/>
          </p15:clr>
        </p15:guide>
        <p15:guide id="2" pos="5856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14E911EC-136B-4461-BE44-A6D4ADAA3B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541" y="571500"/>
            <a:ext cx="8798859" cy="4788921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en-US" dirty="0"/>
          </a:p>
        </p:txBody>
      </p:sp>
      <p:pic>
        <p:nvPicPr>
          <p:cNvPr id="5" name="Рисунок 6">
            <a:extLst>
              <a:ext uri="{FF2B5EF4-FFF2-40B4-BE49-F238E27FC236}">
                <a16:creationId xmlns:a16="http://schemas.microsoft.com/office/drawing/2014/main" id="{BF05EEAA-3D99-4B5E-B3DF-7C26147DDDA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9" y="6361026"/>
            <a:ext cx="12190141" cy="496974"/>
          </a:xfrm>
          <a:prstGeom prst="rect">
            <a:avLst/>
          </a:prstGeom>
        </p:spPr>
      </p:pic>
      <p:pic>
        <p:nvPicPr>
          <p:cNvPr id="6" name="Рисунок 8">
            <a:extLst>
              <a:ext uri="{FF2B5EF4-FFF2-40B4-BE49-F238E27FC236}">
                <a16:creationId xmlns:a16="http://schemas.microsoft.com/office/drawing/2014/main" id="{338374B1-148A-43F9-8022-CD23AAA438A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870064"/>
            <a:ext cx="12192000" cy="503630"/>
          </a:xfrm>
          <a:prstGeom prst="rect">
            <a:avLst/>
          </a:prstGeom>
        </p:spPr>
      </p:pic>
      <p:sp>
        <p:nvSpPr>
          <p:cNvPr id="8" name="Номер слайда 5">
            <a:extLst>
              <a:ext uri="{FF2B5EF4-FFF2-40B4-BE49-F238E27FC236}">
                <a16:creationId xmlns:a16="http://schemas.microsoft.com/office/drawing/2014/main" id="{9968ADA8-DF3C-4E66-B71B-62CD02D809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23042" y="6428260"/>
            <a:ext cx="55935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fld id="{5FA76616-A844-471C-8FA2-5988FDBD226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Нижний колонтитул 4">
            <a:extLst>
              <a:ext uri="{FF2B5EF4-FFF2-40B4-BE49-F238E27FC236}">
                <a16:creationId xmlns:a16="http://schemas.microsoft.com/office/drawing/2014/main" id="{C0A51F15-0592-400B-9926-1C703DF76C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10978" y="64269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427816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384">
          <p15:clr>
            <a:srgbClr val="FBAE40"/>
          </p15:clr>
        </p15:guide>
        <p15:guide id="2" pos="5856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4AFBC01-D91B-42D6-AB8B-607AB475E5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541" y="365125"/>
            <a:ext cx="11071412" cy="1325563"/>
          </a:xfrm>
        </p:spPr>
        <p:txBody>
          <a:bodyPr/>
          <a:lstStyle/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90AD41A-EA1F-4754-96DE-BC374CE2637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97541" y="1825625"/>
            <a:ext cx="5508812" cy="3546475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en-US" dirty="0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A64654B-642B-4F72-92C4-3DF2EC8704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410200" cy="3546475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en-US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EAE810A-D389-4825-8DFA-405A2B1C42B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9" y="6361026"/>
            <a:ext cx="12190141" cy="49697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BA7CC1B-EE1E-4A65-81AC-75FB8F36CE0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867444"/>
            <a:ext cx="12192000" cy="503630"/>
          </a:xfrm>
          <a:prstGeom prst="rect">
            <a:avLst/>
          </a:prstGeom>
        </p:spPr>
      </p:pic>
      <p:sp>
        <p:nvSpPr>
          <p:cNvPr id="7" name="Номер слайда 5">
            <a:extLst>
              <a:ext uri="{FF2B5EF4-FFF2-40B4-BE49-F238E27FC236}">
                <a16:creationId xmlns:a16="http://schemas.microsoft.com/office/drawing/2014/main" id="{9968ADA8-DF3C-4E66-B71B-62CD02D809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23042" y="6428260"/>
            <a:ext cx="55935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fld id="{5FA76616-A844-471C-8FA2-5988FDBD226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Нижний колонтитул 4">
            <a:extLst>
              <a:ext uri="{FF2B5EF4-FFF2-40B4-BE49-F238E27FC236}">
                <a16:creationId xmlns:a16="http://schemas.microsoft.com/office/drawing/2014/main" id="{C0A51F15-0592-400B-9926-1C703DF76C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10978" y="64269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80569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раздела">
    <p:bg>
      <p:bgPr>
        <a:solidFill>
          <a:srgbClr val="F2CD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1ADBCCC-F6C7-437C-9F88-98D0B50FFE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>
            <a:normAutofit/>
          </a:bodyPr>
          <a:lstStyle>
            <a:lvl1pPr algn="ctr">
              <a:defRPr sz="4800" baseline="0"/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  <p:pic>
        <p:nvPicPr>
          <p:cNvPr id="5" name="Рисунок 6">
            <a:extLst>
              <a:ext uri="{FF2B5EF4-FFF2-40B4-BE49-F238E27FC236}">
                <a16:creationId xmlns:a16="http://schemas.microsoft.com/office/drawing/2014/main" id="{BF05EEAA-3D99-4B5E-B3DF-7C26147DDDA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9" y="6361026"/>
            <a:ext cx="12190141" cy="496974"/>
          </a:xfrm>
          <a:prstGeom prst="rect">
            <a:avLst/>
          </a:prstGeom>
        </p:spPr>
      </p:pic>
      <p:pic>
        <p:nvPicPr>
          <p:cNvPr id="6" name="Рисунок 8">
            <a:extLst>
              <a:ext uri="{FF2B5EF4-FFF2-40B4-BE49-F238E27FC236}">
                <a16:creationId xmlns:a16="http://schemas.microsoft.com/office/drawing/2014/main" id="{338374B1-148A-43F9-8022-CD23AAA438A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870064"/>
            <a:ext cx="12192000" cy="503630"/>
          </a:xfrm>
          <a:prstGeom prst="rect">
            <a:avLst/>
          </a:prstGeom>
        </p:spPr>
      </p:pic>
      <p:sp>
        <p:nvSpPr>
          <p:cNvPr id="9" name="Номер слайда 5">
            <a:extLst>
              <a:ext uri="{FF2B5EF4-FFF2-40B4-BE49-F238E27FC236}">
                <a16:creationId xmlns:a16="http://schemas.microsoft.com/office/drawing/2014/main" id="{9968ADA8-DF3C-4E66-B71B-62CD02D809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23042" y="6428260"/>
            <a:ext cx="55935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fld id="{5FA76616-A844-471C-8FA2-5988FDBD226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Нижний колонтитул 4">
            <a:extLst>
              <a:ext uri="{FF2B5EF4-FFF2-40B4-BE49-F238E27FC236}">
                <a16:creationId xmlns:a16="http://schemas.microsoft.com/office/drawing/2014/main" id="{C0A51F15-0592-400B-9926-1C703DF76C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10978" y="64269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81472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Заголовок раздела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1ADBCCC-F6C7-437C-9F88-98D0B50FFE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>
            <a:normAutofit/>
          </a:bodyPr>
          <a:lstStyle>
            <a:lvl1pPr algn="ctr">
              <a:defRPr sz="4800" baseline="0">
                <a:solidFill>
                  <a:srgbClr val="F2CD00"/>
                </a:solidFill>
              </a:defRPr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  <p:pic>
        <p:nvPicPr>
          <p:cNvPr id="5" name="Рисунок 6">
            <a:extLst>
              <a:ext uri="{FF2B5EF4-FFF2-40B4-BE49-F238E27FC236}">
                <a16:creationId xmlns:a16="http://schemas.microsoft.com/office/drawing/2014/main" id="{BF05EEAA-3D99-4B5E-B3DF-7C26147DDDA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9" y="6361026"/>
            <a:ext cx="12190141" cy="496974"/>
          </a:xfrm>
          <a:prstGeom prst="rect">
            <a:avLst/>
          </a:prstGeom>
        </p:spPr>
      </p:pic>
      <p:pic>
        <p:nvPicPr>
          <p:cNvPr id="6" name="Рисунок 8">
            <a:extLst>
              <a:ext uri="{FF2B5EF4-FFF2-40B4-BE49-F238E27FC236}">
                <a16:creationId xmlns:a16="http://schemas.microsoft.com/office/drawing/2014/main" id="{338374B1-148A-43F9-8022-CD23AAA438A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870064"/>
            <a:ext cx="12192000" cy="503630"/>
          </a:xfrm>
          <a:prstGeom prst="rect">
            <a:avLst/>
          </a:prstGeom>
        </p:spPr>
      </p:pic>
      <p:sp>
        <p:nvSpPr>
          <p:cNvPr id="7" name="Номер слайда 5">
            <a:extLst>
              <a:ext uri="{FF2B5EF4-FFF2-40B4-BE49-F238E27FC236}">
                <a16:creationId xmlns:a16="http://schemas.microsoft.com/office/drawing/2014/main" id="{9968ADA8-DF3C-4E66-B71B-62CD02D809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23042" y="6428260"/>
            <a:ext cx="55935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fld id="{5FA76616-A844-471C-8FA2-5988FDBD226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Нижний колонтитул 4">
            <a:extLst>
              <a:ext uri="{FF2B5EF4-FFF2-40B4-BE49-F238E27FC236}">
                <a16:creationId xmlns:a16="http://schemas.microsoft.com/office/drawing/2014/main" id="{C0A51F15-0592-400B-9926-1C703DF76C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10978" y="64269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40750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>
            <a:extLst>
              <a:ext uri="{FF2B5EF4-FFF2-40B4-BE49-F238E27FC236}">
                <a16:creationId xmlns:a16="http://schemas.microsoft.com/office/drawing/2014/main" id="{A2F40714-C4CB-45A3-97EC-F91BB6228E8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1"/>
            <a:ext cx="12192000" cy="585739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pic>
        <p:nvPicPr>
          <p:cNvPr id="5" name="Рисунок 6">
            <a:extLst>
              <a:ext uri="{FF2B5EF4-FFF2-40B4-BE49-F238E27FC236}">
                <a16:creationId xmlns:a16="http://schemas.microsoft.com/office/drawing/2014/main" id="{BF05EEAA-3D99-4B5E-B3DF-7C26147DDDA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9" y="6361026"/>
            <a:ext cx="12190141" cy="496974"/>
          </a:xfrm>
          <a:prstGeom prst="rect">
            <a:avLst/>
          </a:prstGeom>
        </p:spPr>
      </p:pic>
      <p:pic>
        <p:nvPicPr>
          <p:cNvPr id="6" name="Рисунок 8">
            <a:extLst>
              <a:ext uri="{FF2B5EF4-FFF2-40B4-BE49-F238E27FC236}">
                <a16:creationId xmlns:a16="http://schemas.microsoft.com/office/drawing/2014/main" id="{338374B1-148A-43F9-8022-CD23AAA438A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870064"/>
            <a:ext cx="12192000" cy="503630"/>
          </a:xfrm>
          <a:prstGeom prst="rect">
            <a:avLst/>
          </a:prstGeom>
        </p:spPr>
      </p:pic>
      <p:sp>
        <p:nvSpPr>
          <p:cNvPr id="7" name="Номер слайда 5">
            <a:extLst>
              <a:ext uri="{FF2B5EF4-FFF2-40B4-BE49-F238E27FC236}">
                <a16:creationId xmlns:a16="http://schemas.microsoft.com/office/drawing/2014/main" id="{9968ADA8-DF3C-4E66-B71B-62CD02D809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23042" y="6428260"/>
            <a:ext cx="55935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fld id="{5FA76616-A844-471C-8FA2-5988FDBD226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Нижний колонтитул 4">
            <a:extLst>
              <a:ext uri="{FF2B5EF4-FFF2-40B4-BE49-F238E27FC236}">
                <a16:creationId xmlns:a16="http://schemas.microsoft.com/office/drawing/2014/main" id="{C0A51F15-0592-400B-9926-1C703DF76C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10978" y="64269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30260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D051B64D-1FD4-47FA-AE55-428395E6C6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571501"/>
            <a:ext cx="548640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60375E9-9D23-4650-A242-2811F2F72F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97305" y="2213811"/>
            <a:ext cx="5486399" cy="315829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pic>
        <p:nvPicPr>
          <p:cNvPr id="6" name="Рисунок 6">
            <a:extLst>
              <a:ext uri="{FF2B5EF4-FFF2-40B4-BE49-F238E27FC236}">
                <a16:creationId xmlns:a16="http://schemas.microsoft.com/office/drawing/2014/main" id="{BF05EEAA-3D99-4B5E-B3DF-7C26147DDDA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9" y="6361026"/>
            <a:ext cx="12190141" cy="496974"/>
          </a:xfrm>
          <a:prstGeom prst="rect">
            <a:avLst/>
          </a:prstGeom>
        </p:spPr>
      </p:pic>
      <p:pic>
        <p:nvPicPr>
          <p:cNvPr id="7" name="Рисунок 8">
            <a:extLst>
              <a:ext uri="{FF2B5EF4-FFF2-40B4-BE49-F238E27FC236}">
                <a16:creationId xmlns:a16="http://schemas.microsoft.com/office/drawing/2014/main" id="{338374B1-148A-43F9-8022-CD23AAA438A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870064"/>
            <a:ext cx="12192000" cy="503630"/>
          </a:xfrm>
          <a:prstGeom prst="rect">
            <a:avLst/>
          </a:prstGeom>
        </p:spPr>
      </p:pic>
      <p:sp>
        <p:nvSpPr>
          <p:cNvPr id="10" name="Номер слайда 5">
            <a:extLst>
              <a:ext uri="{FF2B5EF4-FFF2-40B4-BE49-F238E27FC236}">
                <a16:creationId xmlns:a16="http://schemas.microsoft.com/office/drawing/2014/main" id="{9968ADA8-DF3C-4E66-B71B-62CD02D809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23042" y="6428260"/>
            <a:ext cx="55935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fld id="{5FA76616-A844-471C-8FA2-5988FDBD226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Нижний колонтитул 4">
            <a:extLst>
              <a:ext uri="{FF2B5EF4-FFF2-40B4-BE49-F238E27FC236}">
                <a16:creationId xmlns:a16="http://schemas.microsoft.com/office/drawing/2014/main" id="{C0A51F15-0592-400B-9926-1C703DF76C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10978" y="64269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3349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119773E-154B-4183-B54F-BC0064FDA5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00AE13D-2785-415A-9274-A7B8ED7519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1AA1447-7A2A-4D42-9AE4-F5C95287EF4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0A51F15-0592-400B-9926-1C703DF76C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968ADA8-DF3C-4E66-B71B-62CD02D809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A76616-A844-471C-8FA2-5988FDBD226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42007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0" r:id="rId3"/>
    <p:sldLayoutId id="2147483663" r:id="rId4"/>
    <p:sldLayoutId id="2147483652" r:id="rId5"/>
    <p:sldLayoutId id="2147483651" r:id="rId6"/>
    <p:sldLayoutId id="2147483664" r:id="rId7"/>
    <p:sldLayoutId id="2147483657" r:id="rId8"/>
    <p:sldLayoutId id="2147483656" r:id="rId9"/>
    <p:sldLayoutId id="2147483662" r:id="rId10"/>
    <p:sldLayoutId id="2147483655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" userDrawn="1">
          <p15:clr>
            <a:srgbClr val="F26B43"/>
          </p15:clr>
        </p15:guide>
        <p15:guide id="2" pos="7296" userDrawn="1">
          <p15:clr>
            <a:srgbClr val="F26B43"/>
          </p15:clr>
        </p15:guide>
        <p15:guide id="3" orient="horz" pos="360" userDrawn="1">
          <p15:clr>
            <a:srgbClr val="F26B43"/>
          </p15:clr>
        </p15:guide>
        <p15:guide id="4" orient="horz" pos="3384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hyperlink" Target="mailto:sale@rotex.net.ua" TargetMode="Externa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2749E84E-5AB5-462B-8CA6-1BCADB0AFA2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01921" y="5590169"/>
            <a:ext cx="9227942" cy="656492"/>
          </a:xfrm>
        </p:spPr>
        <p:txBody>
          <a:bodyPr>
            <a:normAutofit fontScale="90000"/>
          </a:bodyPr>
          <a:lstStyle/>
          <a:p>
            <a:r>
              <a:rPr lang="uk-UA" sz="4400" b="1" dirty="0"/>
              <a:t>Ріжкові кавоварки    </a:t>
            </a:r>
            <a:br>
              <a:rPr lang="uk-UA" sz="4400" dirty="0"/>
            </a:br>
            <a:br>
              <a:rPr lang="uk-UA" sz="4400" dirty="0"/>
            </a:br>
            <a:endParaRPr lang="ru-RU" sz="4400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C5FB02B-59EE-4C99-9E96-6A27C1737B27}"/>
              </a:ext>
            </a:extLst>
          </p:cNvPr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612336" y="1588169"/>
            <a:ext cx="1222408" cy="122240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469A31F-1A3F-4A4F-AD88-02FEF7E60076}"/>
              </a:ext>
            </a:extLst>
          </p:cNvPr>
          <p:cNvSpPr txBox="1"/>
          <p:nvPr/>
        </p:nvSpPr>
        <p:spPr>
          <a:xfrm>
            <a:off x="10402278" y="5959661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21/10/2021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99436098"/>
      </p:ext>
    </p:extLst>
  </p:cSld>
  <p:clrMapOvr>
    <a:masterClrMapping/>
  </p:clrMapOvr>
  <p:transition>
    <p:wipe dir="d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5F700443-65DB-40D6-B5A0-280B1E37FF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FA76616-A844-471C-8FA2-5988FDBD2268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23E4969-AE6E-4076-A47B-D2BFD07490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6523" y="1433823"/>
            <a:ext cx="9536565" cy="418728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FCEE2EC-7206-4168-9F42-2C2F72D3A1FC}"/>
              </a:ext>
            </a:extLst>
          </p:cNvPr>
          <p:cNvSpPr txBox="1"/>
          <p:nvPr/>
        </p:nvSpPr>
        <p:spPr>
          <a:xfrm>
            <a:off x="8887194" y="0"/>
            <a:ext cx="6096000" cy="5007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ru-RU" sz="2400" dirty="0"/>
              <a:t>Модель </a:t>
            </a:r>
            <a:r>
              <a:rPr lang="en-US" sz="2400" dirty="0"/>
              <a:t>RCM650-S</a:t>
            </a:r>
          </a:p>
        </p:txBody>
      </p:sp>
    </p:spTree>
    <p:extLst>
      <p:ext uri="{BB962C8B-B14F-4D97-AF65-F5344CB8AC3E}">
        <p14:creationId xmlns:p14="http://schemas.microsoft.com/office/powerpoint/2010/main" val="37574281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5F700443-65DB-40D6-B5A0-280B1E37FF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FA76616-A844-471C-8FA2-5988FDBD2268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B044517-9B7A-4B00-9B60-3610B37DD603}"/>
              </a:ext>
            </a:extLst>
          </p:cNvPr>
          <p:cNvSpPr txBox="1"/>
          <p:nvPr/>
        </p:nvSpPr>
        <p:spPr>
          <a:xfrm>
            <a:off x="423180" y="2925965"/>
            <a:ext cx="8464014" cy="32111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uk-UA" sz="3200" b="0" i="0" u="none" strike="noStrike" baseline="-25000" dirty="0">
                <a:solidFill>
                  <a:srgbClr val="231F1F"/>
                </a:solidFill>
                <a:latin typeface="Montserrat "/>
              </a:rPr>
              <a:t>Електронне</a:t>
            </a:r>
            <a:r>
              <a:rPr lang="ru-RU" sz="3200" b="0" i="0" u="none" strike="noStrike" baseline="-25000" dirty="0">
                <a:solidFill>
                  <a:srgbClr val="231F1F"/>
                </a:solidFill>
                <a:latin typeface="Montserrat "/>
              </a:rPr>
              <a:t> </a:t>
            </a:r>
            <a:r>
              <a:rPr lang="ru-RU" sz="3200" b="0" i="0" u="none" strike="noStrike" baseline="-25000" dirty="0" err="1">
                <a:solidFill>
                  <a:srgbClr val="231F1F"/>
                </a:solidFill>
                <a:latin typeface="Montserrat "/>
              </a:rPr>
              <a:t>управл</a:t>
            </a:r>
            <a:r>
              <a:rPr lang="uk-UA" sz="3200" b="0" i="0" u="none" strike="noStrike" baseline="-25000" dirty="0" err="1">
                <a:solidFill>
                  <a:srgbClr val="231F1F"/>
                </a:solidFill>
                <a:latin typeface="Montserrat "/>
              </a:rPr>
              <a:t>іння</a:t>
            </a:r>
            <a:r>
              <a:rPr lang="uk-UA" sz="3200" b="0" i="0" u="none" strike="noStrike" baseline="-25000" dirty="0">
                <a:solidFill>
                  <a:srgbClr val="231F1F"/>
                </a:solidFill>
                <a:latin typeface="Montserrat "/>
              </a:rPr>
              <a:t> – Ви вибираєте порцію </a:t>
            </a:r>
            <a:r>
              <a:rPr lang="uk-UA" sz="3200" b="0" i="0" u="none" strike="noStrike" baseline="-25000" dirty="0" err="1">
                <a:solidFill>
                  <a:srgbClr val="231F1F"/>
                </a:solidFill>
                <a:latin typeface="Montserrat "/>
              </a:rPr>
              <a:t>еспресо</a:t>
            </a:r>
            <a:r>
              <a:rPr lang="uk-UA" sz="3200" b="0" i="0" u="none" strike="noStrike" baseline="-25000" dirty="0">
                <a:solidFill>
                  <a:srgbClr val="231F1F"/>
                </a:solidFill>
                <a:latin typeface="Montserrat "/>
              </a:rPr>
              <a:t> і кавоварка сама закінчує процес приготування.</a:t>
            </a:r>
          </a:p>
          <a:p>
            <a:pPr algn="just"/>
            <a:endParaRPr lang="uk-UA" sz="3200" baseline="-25000" dirty="0">
              <a:solidFill>
                <a:srgbClr val="231F1F"/>
              </a:solidFill>
              <a:latin typeface="Montserrat "/>
            </a:endParaRPr>
          </a:p>
          <a:p>
            <a:pPr algn="just"/>
            <a:r>
              <a:rPr lang="uk-UA" sz="3200" baseline="-25000" dirty="0">
                <a:solidFill>
                  <a:srgbClr val="231F1F"/>
                </a:solidFill>
                <a:latin typeface="Montserrat "/>
              </a:rPr>
              <a:t>Нагадуємо</a:t>
            </a:r>
            <a:r>
              <a:rPr lang="en-US" sz="3200" baseline="-25000" dirty="0">
                <a:solidFill>
                  <a:srgbClr val="231F1F"/>
                </a:solidFill>
                <a:latin typeface="Montserrat "/>
              </a:rPr>
              <a:t>, </a:t>
            </a:r>
            <a:r>
              <a:rPr lang="ru-RU" sz="3200" baseline="-25000" dirty="0" err="1">
                <a:solidFill>
                  <a:srgbClr val="231F1F"/>
                </a:solidFill>
                <a:latin typeface="Montserrat "/>
              </a:rPr>
              <a:t>що</a:t>
            </a:r>
            <a:r>
              <a:rPr lang="ru-RU" sz="3200" baseline="-25000" dirty="0">
                <a:solidFill>
                  <a:srgbClr val="231F1F"/>
                </a:solidFill>
                <a:latin typeface="Montserrat "/>
              </a:rPr>
              <a:t> стандартна </a:t>
            </a:r>
            <a:r>
              <a:rPr lang="ru-RU" sz="3200" baseline="-25000" dirty="0" err="1">
                <a:solidFill>
                  <a:srgbClr val="231F1F"/>
                </a:solidFill>
                <a:latin typeface="Montserrat "/>
              </a:rPr>
              <a:t>порц</a:t>
            </a:r>
            <a:r>
              <a:rPr lang="uk-UA" sz="3200" baseline="-25000" dirty="0" err="1">
                <a:solidFill>
                  <a:srgbClr val="231F1F"/>
                </a:solidFill>
                <a:latin typeface="Montserrat "/>
              </a:rPr>
              <a:t>ія</a:t>
            </a:r>
            <a:r>
              <a:rPr lang="uk-UA" sz="3200" baseline="-25000" dirty="0">
                <a:solidFill>
                  <a:srgbClr val="231F1F"/>
                </a:solidFill>
                <a:latin typeface="Montserrat "/>
              </a:rPr>
              <a:t> </a:t>
            </a:r>
            <a:r>
              <a:rPr lang="uk-UA" sz="3200" baseline="-25000" dirty="0" err="1">
                <a:solidFill>
                  <a:srgbClr val="231F1F"/>
                </a:solidFill>
                <a:latin typeface="Montserrat "/>
              </a:rPr>
              <a:t>еспресо</a:t>
            </a:r>
            <a:r>
              <a:rPr lang="en-US" sz="3200" baseline="-25000" dirty="0">
                <a:solidFill>
                  <a:srgbClr val="231F1F"/>
                </a:solidFill>
                <a:latin typeface="Montserrat "/>
              </a:rPr>
              <a:t>, </a:t>
            </a:r>
            <a:r>
              <a:rPr lang="ru-RU" sz="3200" baseline="-25000" dirty="0" err="1">
                <a:solidFill>
                  <a:srgbClr val="231F1F"/>
                </a:solidFill>
                <a:latin typeface="Montserrat "/>
              </a:rPr>
              <a:t>це</a:t>
            </a:r>
            <a:r>
              <a:rPr lang="uk-UA" sz="3200" baseline="-25000" dirty="0">
                <a:solidFill>
                  <a:srgbClr val="231F1F"/>
                </a:solidFill>
                <a:latin typeface="Montserrat "/>
              </a:rPr>
              <a:t> </a:t>
            </a:r>
            <a:r>
              <a:rPr lang="ru-RU" sz="3200" b="0" i="0" u="none" strike="noStrike" baseline="-25000" dirty="0">
                <a:solidFill>
                  <a:srgbClr val="231F1F"/>
                </a:solidFill>
                <a:latin typeface="Montserrat "/>
              </a:rPr>
              <a:t> (25-30 мл) кави. </a:t>
            </a:r>
            <a:endParaRPr lang="en-US" sz="3200" b="0" i="0" u="none" strike="noStrike" baseline="-25000" dirty="0">
              <a:solidFill>
                <a:srgbClr val="231F1F"/>
              </a:solidFill>
              <a:latin typeface="Montserrat "/>
            </a:endParaRPr>
          </a:p>
          <a:p>
            <a:pPr algn="just"/>
            <a:r>
              <a:rPr lang="ru-RU" sz="3200" baseline="-25000" dirty="0">
                <a:solidFill>
                  <a:srgbClr val="231F1F"/>
                </a:solidFill>
                <a:latin typeface="Montserrat "/>
              </a:rPr>
              <a:t> </a:t>
            </a:r>
          </a:p>
          <a:p>
            <a:pPr algn="just"/>
            <a:endParaRPr lang="uk-UA" sz="3200" b="0" i="0" u="none" strike="noStrike" baseline="-25000" dirty="0">
              <a:solidFill>
                <a:srgbClr val="231F1F"/>
              </a:solidFill>
              <a:latin typeface="Montserrat "/>
            </a:endParaRPr>
          </a:p>
          <a:p>
            <a:pPr algn="just"/>
            <a:endParaRPr lang="en-US" sz="3200" b="0" i="0" u="none" strike="noStrike" baseline="-25000" dirty="0">
              <a:solidFill>
                <a:srgbClr val="231F1F"/>
              </a:solidFill>
              <a:latin typeface="Montserrat "/>
            </a:endParaRPr>
          </a:p>
          <a:p>
            <a:pPr algn="just"/>
            <a:endParaRPr lang="ru-RU" sz="3200" b="0" i="0" u="none" strike="noStrike" baseline="0" dirty="0">
              <a:solidFill>
                <a:srgbClr val="231F1F"/>
              </a:solidFill>
              <a:latin typeface="Montserrat 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91F727E-C75E-4ED5-B941-08A6CE9560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26805" y="3318040"/>
            <a:ext cx="2301072" cy="292580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1AE0579-AF8C-4DEF-80B0-8450DC3C2F8A}"/>
              </a:ext>
            </a:extLst>
          </p:cNvPr>
          <p:cNvSpPr txBox="1"/>
          <p:nvPr/>
        </p:nvSpPr>
        <p:spPr>
          <a:xfrm>
            <a:off x="588355" y="1249250"/>
            <a:ext cx="8298839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b="1" dirty="0" err="1"/>
              <a:t>Електронне</a:t>
            </a:r>
            <a:r>
              <a:rPr lang="en-US" sz="3200" b="1" dirty="0"/>
              <a:t> </a:t>
            </a:r>
            <a:r>
              <a:rPr lang="ru-RU" sz="3200" b="1" dirty="0" err="1"/>
              <a:t>управл</a:t>
            </a:r>
            <a:r>
              <a:rPr lang="uk-UA" sz="3200" b="1" dirty="0"/>
              <a:t>і</a:t>
            </a:r>
            <a:r>
              <a:rPr lang="ru-RU" sz="3200" b="1" dirty="0" err="1"/>
              <a:t>ння</a:t>
            </a:r>
            <a:r>
              <a:rPr lang="ru-RU" sz="3200" b="1" dirty="0"/>
              <a:t> </a:t>
            </a:r>
          </a:p>
          <a:p>
            <a:pPr algn="ctr"/>
            <a:r>
              <a:rPr lang="en-US" sz="3200" b="1" dirty="0"/>
              <a:t>RCM850-S</a:t>
            </a:r>
            <a:endParaRPr lang="ru-RU" sz="3200" b="0" i="0" u="none" strike="noStrike" baseline="0" dirty="0">
              <a:solidFill>
                <a:srgbClr val="231F1F"/>
              </a:solidFill>
              <a:latin typeface="Montserrat 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7AE04B3-2633-4264-B38E-AFB1DE6A7FA9}"/>
              </a:ext>
            </a:extLst>
          </p:cNvPr>
          <p:cNvSpPr txBox="1"/>
          <p:nvPr/>
        </p:nvSpPr>
        <p:spPr>
          <a:xfrm>
            <a:off x="8887194" y="0"/>
            <a:ext cx="6096000" cy="5007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ru-RU" sz="2400" dirty="0"/>
              <a:t>Модель </a:t>
            </a:r>
            <a:r>
              <a:rPr lang="en-US" sz="2400" dirty="0"/>
              <a:t>RCM</a:t>
            </a:r>
            <a:r>
              <a:rPr lang="ru-RU" sz="2400" dirty="0"/>
              <a:t>8</a:t>
            </a:r>
            <a:r>
              <a:rPr lang="en-US" sz="2400" dirty="0"/>
              <a:t>50-S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05643D8-05D5-48E1-8D43-D0A327572E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27140" y="1475294"/>
            <a:ext cx="2400737" cy="1842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82129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5F700443-65DB-40D6-B5A0-280B1E37FF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FA76616-A844-471C-8FA2-5988FDBD2268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F9C6D78-31B2-45F4-8AB8-E153649FD0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107" y="823899"/>
            <a:ext cx="974346" cy="133314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B1D49A9-A951-43A4-B633-733F6047F2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3987" y="4474430"/>
            <a:ext cx="1091466" cy="1332397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F03AC1E4-E217-40E4-892E-29921DEB23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3987" y="2474061"/>
            <a:ext cx="1091466" cy="1333148"/>
          </a:xfrm>
          <a:prstGeom prst="rect">
            <a:avLst/>
          </a:prstGeom>
        </p:spPr>
      </p:pic>
      <p:graphicFrame>
        <p:nvGraphicFramePr>
          <p:cNvPr id="12" name="Таблица 12">
            <a:extLst>
              <a:ext uri="{FF2B5EF4-FFF2-40B4-BE49-F238E27FC236}">
                <a16:creationId xmlns:a16="http://schemas.microsoft.com/office/drawing/2014/main" id="{EF4C5EAF-384E-4881-BD88-B9A865F6988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58589337"/>
              </p:ext>
            </p:extLst>
          </p:nvPr>
        </p:nvGraphicFramePr>
        <p:xfrm>
          <a:off x="2032001" y="0"/>
          <a:ext cx="9698892" cy="599781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53661">
                  <a:extLst>
                    <a:ext uri="{9D8B030D-6E8A-4147-A177-3AD203B41FA5}">
                      <a16:colId xmlns:a16="http://schemas.microsoft.com/office/drawing/2014/main" val="3153425658"/>
                    </a:ext>
                  </a:extLst>
                </a:gridCol>
                <a:gridCol w="1547447">
                  <a:extLst>
                    <a:ext uri="{9D8B030D-6E8A-4147-A177-3AD203B41FA5}">
                      <a16:colId xmlns:a16="http://schemas.microsoft.com/office/drawing/2014/main" val="679228280"/>
                    </a:ext>
                  </a:extLst>
                </a:gridCol>
                <a:gridCol w="1848338">
                  <a:extLst>
                    <a:ext uri="{9D8B030D-6E8A-4147-A177-3AD203B41FA5}">
                      <a16:colId xmlns:a16="http://schemas.microsoft.com/office/drawing/2014/main" val="1952997140"/>
                    </a:ext>
                  </a:extLst>
                </a:gridCol>
                <a:gridCol w="1616482">
                  <a:extLst>
                    <a:ext uri="{9D8B030D-6E8A-4147-A177-3AD203B41FA5}">
                      <a16:colId xmlns:a16="http://schemas.microsoft.com/office/drawing/2014/main" val="2023437406"/>
                    </a:ext>
                  </a:extLst>
                </a:gridCol>
                <a:gridCol w="1616482">
                  <a:extLst>
                    <a:ext uri="{9D8B030D-6E8A-4147-A177-3AD203B41FA5}">
                      <a16:colId xmlns:a16="http://schemas.microsoft.com/office/drawing/2014/main" val="1518191296"/>
                    </a:ext>
                  </a:extLst>
                </a:gridCol>
                <a:gridCol w="1616482">
                  <a:extLst>
                    <a:ext uri="{9D8B030D-6E8A-4147-A177-3AD203B41FA5}">
                      <a16:colId xmlns:a16="http://schemas.microsoft.com/office/drawing/2014/main" val="206216656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uk-UA" b="0" dirty="0"/>
                        <a:t>Модель</a:t>
                      </a:r>
                      <a:endParaRPr lang="ru-RU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b="0" dirty="0"/>
                        <a:t>Потужність</a:t>
                      </a:r>
                    </a:p>
                    <a:p>
                      <a:pPr algn="ctr"/>
                      <a:endParaRPr lang="ru-RU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b="0" dirty="0"/>
                        <a:t>Тип управління </a:t>
                      </a:r>
                      <a:endParaRPr lang="ru-RU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b="0" dirty="0"/>
                        <a:t>Об</a:t>
                      </a:r>
                      <a:r>
                        <a:rPr lang="en-US" b="0" dirty="0"/>
                        <a:t>’</a:t>
                      </a:r>
                      <a:r>
                        <a:rPr lang="uk-UA" b="0" dirty="0" err="1"/>
                        <a:t>єм</a:t>
                      </a:r>
                      <a:r>
                        <a:rPr lang="uk-UA" b="0" dirty="0"/>
                        <a:t> резервуару</a:t>
                      </a:r>
                      <a:endParaRPr lang="ru-RU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b="0" dirty="0"/>
                        <a:t>Тиск пару</a:t>
                      </a:r>
                      <a:endParaRPr lang="ru-RU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b="0" dirty="0"/>
                        <a:t>Розмір кавоварки</a:t>
                      </a:r>
                      <a:endParaRPr lang="ru-RU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92639356"/>
                  </a:ext>
                </a:extLst>
              </a:tr>
              <a:tr h="1774874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RCM</a:t>
                      </a:r>
                      <a:r>
                        <a:rPr lang="ru-RU" sz="1800" b="1" dirty="0"/>
                        <a:t>6</a:t>
                      </a:r>
                      <a:r>
                        <a:rPr lang="en-US" sz="1800" b="1" dirty="0"/>
                        <a:t>50-S</a:t>
                      </a:r>
                      <a:endParaRPr lang="ru-RU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uk-UA" dirty="0"/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dirty="0"/>
                        <a:t>850 Вт</a:t>
                      </a:r>
                    </a:p>
                    <a:p>
                      <a:pPr algn="ctr"/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800" b="0" dirty="0"/>
                        <a:t>механічне</a:t>
                      </a:r>
                      <a:endParaRPr lang="ru-RU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/>
                        <a:t>1,25 л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/>
                        <a:t>До 15 бар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/>
                        <a:t>3</a:t>
                      </a:r>
                      <a:r>
                        <a:rPr lang="en-US" dirty="0"/>
                        <a:t>2</a:t>
                      </a:r>
                      <a:r>
                        <a:rPr lang="uk-UA" dirty="0"/>
                        <a:t>*</a:t>
                      </a:r>
                      <a:r>
                        <a:rPr lang="en-US" dirty="0"/>
                        <a:t>18</a:t>
                      </a:r>
                      <a:r>
                        <a:rPr lang="uk-UA" dirty="0"/>
                        <a:t>*3</a:t>
                      </a:r>
                      <a:r>
                        <a:rPr lang="en-US"/>
                        <a:t>0</a:t>
                      </a:r>
                    </a:p>
                    <a:p>
                      <a:pPr algn="ctr"/>
                      <a:r>
                        <a:rPr lang="uk-UA"/>
                        <a:t>(</a:t>
                      </a:r>
                      <a:r>
                        <a:rPr lang="uk-UA" dirty="0"/>
                        <a:t>см)</a:t>
                      </a:r>
                      <a:endParaRPr lang="ru-RU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54459818"/>
                  </a:ext>
                </a:extLst>
              </a:tr>
              <a:tr h="1813169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RCM</a:t>
                      </a:r>
                      <a:r>
                        <a:rPr lang="ru-RU" sz="1800" b="1" dirty="0"/>
                        <a:t>7</a:t>
                      </a:r>
                      <a:r>
                        <a:rPr lang="en-US" sz="1800" b="1" dirty="0"/>
                        <a:t>50-S</a:t>
                      </a:r>
                      <a:endParaRPr lang="ru-RU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uk-UA" dirty="0"/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dirty="0"/>
                        <a:t>850 Вт</a:t>
                      </a:r>
                    </a:p>
                    <a:p>
                      <a:pPr algn="ctr"/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800" b="0" dirty="0"/>
                        <a:t>механічне</a:t>
                      </a:r>
                      <a:endParaRPr lang="ru-RU" b="0" dirty="0"/>
                    </a:p>
                    <a:p>
                      <a:pPr algn="ctr"/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/>
                        <a:t>1,5 л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dirty="0"/>
                        <a:t>До 15 бар</a:t>
                      </a:r>
                      <a:endParaRPr lang="ru-RU" dirty="0"/>
                    </a:p>
                    <a:p>
                      <a:pPr algn="ctr"/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dirty="0"/>
                        <a:t>3</a:t>
                      </a:r>
                      <a:r>
                        <a:rPr lang="en-US" dirty="0"/>
                        <a:t>0</a:t>
                      </a:r>
                      <a:r>
                        <a:rPr lang="uk-UA" dirty="0"/>
                        <a:t>*2</a:t>
                      </a:r>
                      <a:r>
                        <a:rPr lang="en-US" dirty="0"/>
                        <a:t>0</a:t>
                      </a:r>
                      <a:r>
                        <a:rPr lang="uk-UA" dirty="0"/>
                        <a:t>*</a:t>
                      </a:r>
                      <a:r>
                        <a:rPr lang="en-US" dirty="0"/>
                        <a:t>28</a:t>
                      </a:r>
                      <a:r>
                        <a:rPr lang="uk-UA" dirty="0"/>
                        <a:t> (см)</a:t>
                      </a:r>
                      <a:endParaRPr lang="ru-RU" dirty="0"/>
                    </a:p>
                    <a:p>
                      <a:pPr algn="ctr"/>
                      <a:endParaRPr lang="ru-RU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42354684"/>
                  </a:ext>
                </a:extLst>
              </a:tr>
              <a:tr h="176969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/>
                        <a:t>RCM</a:t>
                      </a:r>
                      <a:r>
                        <a:rPr lang="ru-RU" sz="1800" b="1" dirty="0"/>
                        <a:t>8</a:t>
                      </a:r>
                      <a:r>
                        <a:rPr lang="en-US" sz="1800" b="1" dirty="0"/>
                        <a:t>50-S</a:t>
                      </a:r>
                      <a:endParaRPr lang="ru-RU" b="1" dirty="0"/>
                    </a:p>
                    <a:p>
                      <a:pPr algn="ctr"/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dirty="0"/>
                        <a:t>850 Вт</a:t>
                      </a:r>
                    </a:p>
                    <a:p>
                      <a:pPr algn="ctr"/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0" dirty="0" err="1"/>
                        <a:t>електронне</a:t>
                      </a:r>
                      <a:endParaRPr lang="ru-RU" b="0" dirty="0"/>
                    </a:p>
                    <a:p>
                      <a:pPr algn="ctr"/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/>
                        <a:t>1,5 л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dirty="0"/>
                        <a:t>До 15 бар</a:t>
                      </a:r>
                      <a:endParaRPr lang="ru-RU" dirty="0"/>
                    </a:p>
                    <a:p>
                      <a:pPr algn="ctr"/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dirty="0"/>
                        <a:t>3</a:t>
                      </a:r>
                      <a:r>
                        <a:rPr lang="en-US" dirty="0"/>
                        <a:t>0</a:t>
                      </a:r>
                      <a:r>
                        <a:rPr lang="uk-UA" dirty="0"/>
                        <a:t>*2</a:t>
                      </a:r>
                      <a:r>
                        <a:rPr lang="en-US" dirty="0"/>
                        <a:t>0</a:t>
                      </a:r>
                      <a:r>
                        <a:rPr lang="uk-UA" dirty="0"/>
                        <a:t>*</a:t>
                      </a:r>
                      <a:r>
                        <a:rPr lang="en-US"/>
                        <a:t>28</a:t>
                      </a:r>
                      <a:r>
                        <a:rPr lang="uk-UA"/>
                        <a:t> </a:t>
                      </a:r>
                      <a:r>
                        <a:rPr lang="uk-UA" dirty="0"/>
                        <a:t>(см)</a:t>
                      </a:r>
                      <a:endParaRPr lang="ru-RU" dirty="0"/>
                    </a:p>
                    <a:p>
                      <a:pPr algn="ctr"/>
                      <a:endParaRPr lang="ru-RU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1216148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550744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262397"/>
            <a:ext cx="5449556" cy="2078491"/>
          </a:xfrm>
        </p:spPr>
        <p:txBody>
          <a:bodyPr>
            <a:normAutofit/>
          </a:bodyPr>
          <a:lstStyle/>
          <a:p>
            <a:pPr algn="l"/>
            <a:r>
              <a:rPr lang="ru-RU" sz="2800" dirty="0"/>
              <a:t>Дякуємо за увагу!</a:t>
            </a:r>
            <a:br>
              <a:rPr lang="ru-RU" sz="2800" dirty="0"/>
            </a:br>
            <a:endParaRPr lang="en-US" sz="2800" dirty="0"/>
          </a:p>
        </p:txBody>
      </p:sp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609600" y="4690837"/>
            <a:ext cx="6943411" cy="8348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952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  <a:cs typeface="Open Sans" panose="020B0606030504020204" pitchFamily="34" charset="0"/>
              </a:rPr>
              <a:t>ВІДДІЛ ПРОДАЖІВ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+mn-lt"/>
              <a:cs typeface="Open Sans" panose="020B0606030504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  <a:cs typeface="Open Sans" panose="020B0606030504020204" pitchFamily="34" charset="0"/>
              </a:rPr>
              <a:t>(044) 207-10-43 (вн.1028)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  <a:cs typeface="Open Sans" panose="020B0606030504020204" pitchFamily="34" charset="0"/>
                <a:hlinkClick r:id="rId2"/>
              </a:rPr>
              <a:t>sale@rotex.net.ua</a:t>
            </a:r>
            <a:endParaRPr kumimoji="0" lang="uk-UA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+mn-lt"/>
              <a:cs typeface="Open Sans" panose="020B0606030504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5" name="AutoShape 2" descr="https://rotex.net.ua/img/contacts-phone.svg"/>
          <p:cNvSpPr>
            <a:spLocks noChangeAspect="1" noChangeArrowheads="1"/>
          </p:cNvSpPr>
          <p:nvPr/>
        </p:nvSpPr>
        <p:spPr bwMode="auto">
          <a:xfrm>
            <a:off x="58738" y="-12255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3" descr="https://rotex.net.ua/img/contacts-mail.svg"/>
          <p:cNvSpPr>
            <a:spLocks noChangeAspect="1" noChangeArrowheads="1"/>
          </p:cNvSpPr>
          <p:nvPr/>
        </p:nvSpPr>
        <p:spPr bwMode="auto">
          <a:xfrm>
            <a:off x="58738" y="-754063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4" descr="https://rotex.net.ua/img/contacts-phone.svg"/>
          <p:cNvSpPr>
            <a:spLocks noChangeAspect="1" noChangeArrowheads="1"/>
          </p:cNvSpPr>
          <p:nvPr/>
        </p:nvSpPr>
        <p:spPr bwMode="auto">
          <a:xfrm>
            <a:off x="58738" y="-1460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AutoShape 5" descr="https://rotex.net.ua/img/contacts-mail.svg"/>
          <p:cNvSpPr>
            <a:spLocks noChangeAspect="1" noChangeArrowheads="1"/>
          </p:cNvSpPr>
          <p:nvPr/>
        </p:nvSpPr>
        <p:spPr bwMode="auto">
          <a:xfrm>
            <a:off x="58738" y="32543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AutoShape 6" descr="https://rotex.net.ua/img/contacts-pin.svg"/>
          <p:cNvSpPr>
            <a:spLocks noChangeAspect="1" noChangeArrowheads="1"/>
          </p:cNvSpPr>
          <p:nvPr/>
        </p:nvSpPr>
        <p:spPr bwMode="auto">
          <a:xfrm>
            <a:off x="58738" y="7969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Rectangle 1"/>
          <p:cNvSpPr>
            <a:spLocks noChangeArrowheads="1"/>
          </p:cNvSpPr>
          <p:nvPr/>
        </p:nvSpPr>
        <p:spPr bwMode="auto">
          <a:xfrm>
            <a:off x="3166905" y="4690837"/>
            <a:ext cx="6943411" cy="8348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952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  <a:cs typeface="Open Sans" panose="020B0606030504020204" pitchFamily="34" charset="0"/>
              </a:rPr>
              <a:t>СЕРВІСНЕ ОБСЛУГОВУВАННЯ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+mn-lt"/>
              <a:cs typeface="Open Sans" panose="020B0606030504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  <a:cs typeface="Open Sans" panose="020B0606030504020204" pitchFamily="34" charset="0"/>
              </a:rPr>
              <a:t>(044) 207-10-47</a:t>
            </a:r>
          </a:p>
          <a:p>
            <a:pPr lvl="0"/>
            <a:r>
              <a:rPr lang="ru-RU" altLang="en-US" sz="1200" dirty="0">
                <a:solidFill>
                  <a:schemeClr val="bg1"/>
                </a:solidFill>
                <a:latin typeface="+mn-lt"/>
                <a:cs typeface="Open Sans" panose="020B0606030504020204" pitchFamily="34" charset="0"/>
              </a:rPr>
              <a:t>support@rotex.net.ua</a:t>
            </a:r>
          </a:p>
          <a:p>
            <a:pPr lvl="0"/>
            <a:r>
              <a:rPr lang="ru-RU" altLang="en-US" sz="1200" dirty="0">
                <a:solidFill>
                  <a:schemeClr val="bg1"/>
                </a:solidFill>
                <a:latin typeface="+mn-lt"/>
                <a:cs typeface="Open Sans" panose="020B0606030504020204" pitchFamily="34" charset="0"/>
              </a:rPr>
              <a:t>Україна, м. Київ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  <a:cs typeface="Open Sans" panose="020B0606030504020204" pitchFamily="34" charset="0"/>
              </a:rPr>
              <a:t>  </a:t>
            </a:r>
          </a:p>
        </p:txBody>
      </p:sp>
    </p:spTree>
    <p:extLst>
      <p:ext uri="{BB962C8B-B14F-4D97-AF65-F5344CB8AC3E}">
        <p14:creationId xmlns:p14="http://schemas.microsoft.com/office/powerpoint/2010/main" val="42413026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5F700443-65DB-40D6-B5A0-280B1E37FF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FA76616-A844-471C-8FA2-5988FDBD2268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D316D2A-4A4D-4F1E-A655-68C2F44E9234}"/>
              </a:ext>
            </a:extLst>
          </p:cNvPr>
          <p:cNvSpPr txBox="1"/>
          <p:nvPr/>
        </p:nvSpPr>
        <p:spPr>
          <a:xfrm>
            <a:off x="2628653" y="76938"/>
            <a:ext cx="6533342" cy="9439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ru-RU" sz="2400" dirty="0" err="1"/>
              <a:t>Вс</a:t>
            </a:r>
            <a:r>
              <a:rPr lang="uk-UA" sz="2400" dirty="0"/>
              <a:t>і кавоварки </a:t>
            </a:r>
            <a:r>
              <a:rPr lang="en-US" sz="2400" b="1" dirty="0"/>
              <a:t>ROTEX</a:t>
            </a:r>
            <a:r>
              <a:rPr lang="en-US" sz="2400" dirty="0"/>
              <a:t> </a:t>
            </a:r>
            <a:r>
              <a:rPr lang="ru-RU" sz="2400" dirty="0" err="1"/>
              <a:t>комплектуються</a:t>
            </a:r>
            <a:r>
              <a:rPr lang="ru-RU" sz="2400" dirty="0"/>
              <a:t> </a:t>
            </a:r>
            <a:r>
              <a:rPr lang="uk-UA" sz="2400" dirty="0"/>
              <a:t>помпами  </a:t>
            </a:r>
            <a:r>
              <a:rPr lang="en-US" sz="2400" b="1" dirty="0"/>
              <a:t>ULKA</a:t>
            </a:r>
            <a:endParaRPr lang="en-US" sz="1800" b="1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60C3686-1FCB-49D3-A35B-9521DAB11A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59077" y="1445270"/>
            <a:ext cx="4047540" cy="407239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B38E829-ECB0-4BD7-9339-90A759CAB9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283" y="1443892"/>
            <a:ext cx="5857488" cy="3970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9383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5F700443-65DB-40D6-B5A0-280B1E37FF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FA76616-A844-471C-8FA2-5988FDBD2268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136DD24-8EC9-4763-8E48-953CE2A657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6033" y="1755220"/>
            <a:ext cx="7072731" cy="198274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C4AF0A7-953D-4D9D-B7B3-B3E161ED71B2}"/>
              </a:ext>
            </a:extLst>
          </p:cNvPr>
          <p:cNvSpPr txBox="1"/>
          <p:nvPr/>
        </p:nvSpPr>
        <p:spPr>
          <a:xfrm>
            <a:off x="2695084" y="4345870"/>
            <a:ext cx="6533342" cy="9439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ru-RU" sz="2400" dirty="0" err="1"/>
              <a:t>Цю</a:t>
            </a:r>
            <a:r>
              <a:rPr lang="ru-RU" sz="2400" dirty="0"/>
              <a:t> помпу </a:t>
            </a:r>
            <a:r>
              <a:rPr lang="ru-RU" sz="2400" dirty="0" err="1"/>
              <a:t>використовують</a:t>
            </a:r>
            <a:endParaRPr lang="ru-RU" sz="2400" dirty="0"/>
          </a:p>
          <a:p>
            <a:pPr algn="ctr">
              <a:lnSpc>
                <a:spcPct val="120000"/>
              </a:lnSpc>
            </a:pPr>
            <a:r>
              <a:rPr lang="uk-UA" sz="2400" dirty="0"/>
              <a:t>відомі торгові марки</a:t>
            </a:r>
            <a:r>
              <a:rPr lang="ru-RU" sz="2400" dirty="0"/>
              <a:t> </a:t>
            </a:r>
            <a:endParaRPr lang="en-US" sz="180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0684287-6589-4F74-9C76-6692FB1A09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altLang="uk-UA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використовують</a:t>
            </a:r>
          </a:p>
        </p:txBody>
      </p:sp>
    </p:spTree>
    <p:extLst>
      <p:ext uri="{BB962C8B-B14F-4D97-AF65-F5344CB8AC3E}">
        <p14:creationId xmlns:p14="http://schemas.microsoft.com/office/powerpoint/2010/main" val="19766683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5F700443-65DB-40D6-B5A0-280B1E37FF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FA76616-A844-471C-8FA2-5988FDBD2268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B044517-9B7A-4B00-9B60-3610B37DD603}"/>
              </a:ext>
            </a:extLst>
          </p:cNvPr>
          <p:cNvSpPr txBox="1"/>
          <p:nvPr/>
        </p:nvSpPr>
        <p:spPr>
          <a:xfrm>
            <a:off x="1720485" y="182275"/>
            <a:ext cx="908037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3200" b="0" i="0" u="none" strike="noStrike" baseline="0">
                <a:solidFill>
                  <a:srgbClr val="231F1F"/>
                </a:solidFill>
                <a:latin typeface="Montserrat "/>
              </a:rPr>
              <a:t>Стандар</a:t>
            </a:r>
            <a:r>
              <a:rPr lang="ru-RU" sz="3200">
                <a:solidFill>
                  <a:srgbClr val="231F1F"/>
                </a:solidFill>
                <a:latin typeface="Montserrat "/>
              </a:rPr>
              <a:t>т </a:t>
            </a:r>
            <a:r>
              <a:rPr lang="uk-UA" sz="3200">
                <a:solidFill>
                  <a:srgbClr val="231F1F"/>
                </a:solidFill>
                <a:latin typeface="Montserrat "/>
              </a:rPr>
              <a:t>комплектації</a:t>
            </a:r>
            <a:r>
              <a:rPr lang="uk-UA" sz="3200" dirty="0">
                <a:solidFill>
                  <a:srgbClr val="231F1F"/>
                </a:solidFill>
                <a:latin typeface="Montserrat "/>
              </a:rPr>
              <a:t> кавоварок </a:t>
            </a:r>
            <a:r>
              <a:rPr lang="en-US" sz="3200" dirty="0">
                <a:solidFill>
                  <a:srgbClr val="231F1F"/>
                </a:solidFill>
                <a:latin typeface="Montserrat "/>
              </a:rPr>
              <a:t>ROTEX</a:t>
            </a:r>
            <a:endParaRPr lang="ru-RU" sz="3200" b="0" i="0" u="none" strike="noStrike" baseline="0" dirty="0">
              <a:solidFill>
                <a:srgbClr val="231F1F"/>
              </a:solidFill>
              <a:latin typeface="Montserrat 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7658B25-0444-4C66-A484-7A2D9B4744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7835" y="1049979"/>
            <a:ext cx="9107057" cy="4076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68161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5F700443-65DB-40D6-B5A0-280B1E37FF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FA76616-A844-471C-8FA2-5988FDBD2268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851D87B-CBE9-4E38-A2B0-734DF5EF6CD6}"/>
              </a:ext>
            </a:extLst>
          </p:cNvPr>
          <p:cNvSpPr txBox="1"/>
          <p:nvPr/>
        </p:nvSpPr>
        <p:spPr>
          <a:xfrm>
            <a:off x="411061" y="324697"/>
            <a:ext cx="6096000" cy="5007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ru-RU" sz="2400" dirty="0"/>
              <a:t>Модель </a:t>
            </a:r>
            <a:r>
              <a:rPr lang="en-US" sz="2400" dirty="0"/>
              <a:t>RCM650-S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D316D2A-4A4D-4F1E-A655-68C2F44E9234}"/>
              </a:ext>
            </a:extLst>
          </p:cNvPr>
          <p:cNvSpPr txBox="1"/>
          <p:nvPr/>
        </p:nvSpPr>
        <p:spPr>
          <a:xfrm>
            <a:off x="256663" y="2540225"/>
            <a:ext cx="6988199" cy="28732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ru-RU" sz="2400" b="1" dirty="0" err="1"/>
              <a:t>Потужн</a:t>
            </a:r>
            <a:r>
              <a:rPr lang="uk-UA" sz="2400" b="1" dirty="0" err="1"/>
              <a:t>ість</a:t>
            </a:r>
            <a:r>
              <a:rPr lang="en-US" sz="2400" b="1" dirty="0"/>
              <a:t>:                      </a:t>
            </a:r>
            <a:r>
              <a:rPr lang="uk-UA" sz="2400" b="1" dirty="0"/>
              <a:t>      </a:t>
            </a:r>
            <a:r>
              <a:rPr lang="en-US" sz="2400" b="1" dirty="0"/>
              <a:t>850</a:t>
            </a:r>
            <a:r>
              <a:rPr lang="ru-RU" sz="2400" b="1" dirty="0"/>
              <a:t>Вт</a:t>
            </a:r>
          </a:p>
          <a:p>
            <a:pPr>
              <a:lnSpc>
                <a:spcPct val="120000"/>
              </a:lnSpc>
            </a:pPr>
            <a:r>
              <a:rPr lang="ru-RU" sz="2400" b="1" dirty="0"/>
              <a:t>Тип </a:t>
            </a:r>
            <a:r>
              <a:rPr lang="ru-RU" sz="2400" b="1" dirty="0" err="1"/>
              <a:t>управл</a:t>
            </a:r>
            <a:r>
              <a:rPr lang="uk-UA" sz="2400" b="1" dirty="0"/>
              <a:t>і</a:t>
            </a:r>
            <a:r>
              <a:rPr lang="ru-RU" sz="2400" b="1" dirty="0" err="1"/>
              <a:t>ння</a:t>
            </a:r>
            <a:r>
              <a:rPr lang="en-US" sz="2400" b="1" dirty="0"/>
              <a:t>: </a:t>
            </a:r>
            <a:r>
              <a:rPr lang="uk-UA" sz="2400" b="1" dirty="0"/>
              <a:t>  </a:t>
            </a:r>
            <a:r>
              <a:rPr lang="en-US" sz="2400" b="1" dirty="0"/>
              <a:t>                </a:t>
            </a:r>
            <a:r>
              <a:rPr lang="ru-RU" sz="2400" b="1" dirty="0"/>
              <a:t> </a:t>
            </a:r>
            <a:r>
              <a:rPr lang="uk-UA" sz="2400" b="1" dirty="0"/>
              <a:t>механічне</a:t>
            </a:r>
            <a:endParaRPr lang="ru-RU" sz="2400" b="1" dirty="0"/>
          </a:p>
          <a:p>
            <a:pPr>
              <a:lnSpc>
                <a:spcPct val="120000"/>
              </a:lnSpc>
            </a:pPr>
            <a:r>
              <a:rPr lang="uk-UA" sz="2400" b="1" dirty="0"/>
              <a:t>Об</a:t>
            </a:r>
            <a:r>
              <a:rPr lang="en-US" sz="2400" b="1" dirty="0"/>
              <a:t>’</a:t>
            </a:r>
            <a:r>
              <a:rPr lang="uk-UA" sz="2400" b="1" dirty="0"/>
              <a:t>є</a:t>
            </a:r>
            <a:r>
              <a:rPr lang="ru-RU" sz="2400" b="1" dirty="0"/>
              <a:t>м резервуара</a:t>
            </a:r>
            <a:r>
              <a:rPr lang="en-US" sz="2400" b="1" dirty="0"/>
              <a:t>:              </a:t>
            </a:r>
            <a:r>
              <a:rPr lang="ru-RU" sz="2400" b="1" dirty="0"/>
              <a:t> 1,25 л</a:t>
            </a:r>
            <a:r>
              <a:rPr lang="uk-UA" sz="2400" b="1" dirty="0" err="1"/>
              <a:t>ітра</a:t>
            </a:r>
            <a:endParaRPr lang="uk-UA" sz="2400" b="1" dirty="0"/>
          </a:p>
          <a:p>
            <a:pPr>
              <a:lnSpc>
                <a:spcPct val="120000"/>
              </a:lnSpc>
            </a:pPr>
            <a:r>
              <a:rPr lang="uk-UA" sz="2400" b="1" dirty="0"/>
              <a:t>Тиск пару</a:t>
            </a:r>
            <a:r>
              <a:rPr lang="en-US" sz="2400" b="1" dirty="0"/>
              <a:t>:                               </a:t>
            </a:r>
            <a:r>
              <a:rPr lang="ru-RU" sz="2400" b="1" dirty="0"/>
              <a:t>до 1</a:t>
            </a:r>
            <a:r>
              <a:rPr lang="en-US" sz="2400" b="1" dirty="0"/>
              <a:t>5 </a:t>
            </a:r>
            <a:r>
              <a:rPr lang="ru-RU" sz="2400" b="1" dirty="0"/>
              <a:t>бар</a:t>
            </a:r>
          </a:p>
          <a:p>
            <a:pPr>
              <a:lnSpc>
                <a:spcPct val="120000"/>
              </a:lnSpc>
            </a:pPr>
            <a:endParaRPr lang="ru-RU" sz="1400" b="1" dirty="0"/>
          </a:p>
          <a:p>
            <a:pPr>
              <a:lnSpc>
                <a:spcPct val="120000"/>
              </a:lnSpc>
            </a:pPr>
            <a:endParaRPr lang="ru-RU" sz="2400" b="1" dirty="0"/>
          </a:p>
          <a:p>
            <a:pPr>
              <a:lnSpc>
                <a:spcPct val="120000"/>
              </a:lnSpc>
            </a:pPr>
            <a:endParaRPr lang="en-US" sz="1800" dirty="0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4979E63-3A4E-40E4-906B-A9F6C4C866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04245" y="1008835"/>
            <a:ext cx="3596833" cy="492167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9788E77-FCF7-4ACC-B347-F78556902BB3}"/>
              </a:ext>
            </a:extLst>
          </p:cNvPr>
          <p:cNvSpPr txBox="1"/>
          <p:nvPr/>
        </p:nvSpPr>
        <p:spPr>
          <a:xfrm>
            <a:off x="8298539" y="575086"/>
            <a:ext cx="370253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b="1" dirty="0">
                <a:solidFill>
                  <a:srgbClr val="FF0000"/>
                </a:solidFill>
              </a:rPr>
              <a:t>Новинка дизайну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C10F7E-7A54-42F7-BF95-0A7E2CBD96D3}"/>
              </a:ext>
            </a:extLst>
          </p:cNvPr>
          <p:cNvSpPr txBox="1"/>
          <p:nvPr/>
        </p:nvSpPr>
        <p:spPr>
          <a:xfrm>
            <a:off x="3862754" y="351101"/>
            <a:ext cx="338210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2400" dirty="0"/>
              <a:t>РЦ </a:t>
            </a:r>
            <a:r>
              <a:rPr lang="uk-UA" sz="2400" b="1" dirty="0">
                <a:solidFill>
                  <a:srgbClr val="FF0000"/>
                </a:solidFill>
              </a:rPr>
              <a:t>2399</a:t>
            </a:r>
            <a:r>
              <a:rPr lang="uk-UA" sz="2400" dirty="0"/>
              <a:t> </a:t>
            </a:r>
            <a:r>
              <a:rPr lang="uk-UA" sz="2400" dirty="0" err="1"/>
              <a:t>гр</a:t>
            </a:r>
            <a:r>
              <a:rPr lang="ru-RU" sz="2400" dirty="0"/>
              <a:t>н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F81DE33-68FF-495A-AE63-8ED78D3D7D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46509" y="182454"/>
            <a:ext cx="1459731" cy="729432"/>
          </a:xfrm>
          <a:prstGeom prst="rect">
            <a:avLst/>
          </a:prstGeom>
        </p:spPr>
      </p:pic>
      <p:sp>
        <p:nvSpPr>
          <p:cNvPr id="10" name="Rectangle 1">
            <a:extLst>
              <a:ext uri="{FF2B5EF4-FFF2-40B4-BE49-F238E27FC236}">
                <a16:creationId xmlns:a16="http://schemas.microsoft.com/office/drawing/2014/main" id="{C4CFB575-C622-4B9B-8596-697B4587A6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922" y="5510611"/>
            <a:ext cx="8533105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uk-UA" sz="16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Montserrat" panose="00000500000000000000" pitchFamily="2" charset="-52"/>
                <a:ea typeface="+mn-ea"/>
                <a:cs typeface="+mn-cs"/>
              </a:rPr>
              <a:t>Знімна</a:t>
            </a:r>
            <a:r>
              <a:rPr kumimoji="0" lang="ru-RU" altLang="uk-UA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Montserrat" panose="00000500000000000000" pitchFamily="2" charset="-52"/>
                <a:ea typeface="+mn-ea"/>
                <a:cs typeface="+mn-cs"/>
              </a:rPr>
              <a:t> </a:t>
            </a:r>
            <a:r>
              <a:rPr kumimoji="0" lang="ru-RU" altLang="uk-UA" sz="16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Montserrat" panose="00000500000000000000" pitchFamily="2" charset="-52"/>
                <a:ea typeface="+mn-ea"/>
                <a:cs typeface="+mn-cs"/>
              </a:rPr>
              <a:t>ємність</a:t>
            </a:r>
            <a:r>
              <a:rPr kumimoji="0" lang="ru-RU" altLang="uk-UA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Montserrat" panose="00000500000000000000" pitchFamily="2" charset="-52"/>
                <a:ea typeface="+mn-ea"/>
                <a:cs typeface="+mn-cs"/>
              </a:rPr>
              <a:t> для води </a:t>
            </a:r>
            <a:r>
              <a:rPr kumimoji="0" lang="ru-RU" altLang="uk-UA" sz="16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Montserrat" panose="00000500000000000000" pitchFamily="2" charset="-52"/>
                <a:ea typeface="+mn-ea"/>
                <a:cs typeface="+mn-cs"/>
              </a:rPr>
              <a:t>виготовлена</a:t>
            </a:r>
            <a:r>
              <a:rPr kumimoji="0" lang="ru-RU" altLang="uk-UA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Montserrat" panose="00000500000000000000" pitchFamily="2" charset="-52"/>
                <a:ea typeface="+mn-ea"/>
                <a:cs typeface="+mn-cs"/>
              </a:rPr>
              <a:t> </a:t>
            </a:r>
            <a:r>
              <a:rPr kumimoji="0" lang="ru-RU" altLang="uk-UA" sz="16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Montserrat" panose="00000500000000000000" pitchFamily="2" charset="-52"/>
                <a:ea typeface="+mn-ea"/>
                <a:cs typeface="+mn-cs"/>
              </a:rPr>
              <a:t>із</a:t>
            </a:r>
            <a:r>
              <a:rPr kumimoji="0" lang="ru-RU" altLang="uk-UA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Montserrat" panose="00000500000000000000" pitchFamily="2" charset="-52"/>
                <a:ea typeface="+mn-ea"/>
                <a:cs typeface="+mn-cs"/>
              </a:rPr>
              <a:t> </a:t>
            </a:r>
            <a:r>
              <a:rPr lang="ru-RU" sz="1600" b="1" dirty="0" err="1"/>
              <a:t>непрозорого</a:t>
            </a:r>
            <a:r>
              <a:rPr lang="ru-RU" sz="1600" b="1" dirty="0"/>
              <a:t> </a:t>
            </a:r>
            <a:r>
              <a:rPr lang="ru-RU" sz="1600" b="1" dirty="0" err="1"/>
              <a:t>харчового</a:t>
            </a:r>
            <a:r>
              <a:rPr lang="ru-RU" sz="1600" b="1" dirty="0"/>
              <a:t> пластику.</a:t>
            </a:r>
            <a:endParaRPr kumimoji="0" lang="ru-RU" altLang="uk-UA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62155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5F700443-65DB-40D6-B5A0-280B1E37FF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FA76616-A844-471C-8FA2-5988FDBD2268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925A864-CD18-4044-817B-62338B7EB8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8738" y="1131304"/>
            <a:ext cx="8002954" cy="417807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DF86D25-6518-4FE1-ABDC-B2C98C6B82EF}"/>
              </a:ext>
            </a:extLst>
          </p:cNvPr>
          <p:cNvSpPr txBox="1"/>
          <p:nvPr/>
        </p:nvSpPr>
        <p:spPr>
          <a:xfrm>
            <a:off x="8887194" y="0"/>
            <a:ext cx="6096000" cy="5007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ru-RU" sz="2400" dirty="0"/>
              <a:t>Модель </a:t>
            </a:r>
            <a:r>
              <a:rPr lang="en-US" sz="2400" dirty="0"/>
              <a:t>RCM650-S</a:t>
            </a:r>
          </a:p>
        </p:txBody>
      </p:sp>
    </p:spTree>
    <p:extLst>
      <p:ext uri="{BB962C8B-B14F-4D97-AF65-F5344CB8AC3E}">
        <p14:creationId xmlns:p14="http://schemas.microsoft.com/office/powerpoint/2010/main" val="714762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5F700443-65DB-40D6-B5A0-280B1E37FF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FA76616-A844-471C-8FA2-5988FDBD2268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846675C-FD43-4364-B4C6-FC2612C5F5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96740" y="1135781"/>
            <a:ext cx="3925529" cy="479330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AC85274-A1B1-4C08-8F91-590F3B862A70}"/>
              </a:ext>
            </a:extLst>
          </p:cNvPr>
          <p:cNvSpPr txBox="1"/>
          <p:nvPr/>
        </p:nvSpPr>
        <p:spPr>
          <a:xfrm>
            <a:off x="272294" y="2779441"/>
            <a:ext cx="6533342" cy="21714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ru-RU" sz="2400" b="1" dirty="0" err="1"/>
              <a:t>Потужн</a:t>
            </a:r>
            <a:r>
              <a:rPr lang="uk-UA" sz="2400" b="1" dirty="0" err="1"/>
              <a:t>ість</a:t>
            </a:r>
            <a:r>
              <a:rPr lang="en-US" sz="2400" b="1" dirty="0"/>
              <a:t>:                      </a:t>
            </a:r>
            <a:r>
              <a:rPr lang="uk-UA" sz="2400" b="1" dirty="0"/>
              <a:t>      </a:t>
            </a:r>
            <a:r>
              <a:rPr lang="en-US" sz="2400" b="1" dirty="0"/>
              <a:t>850</a:t>
            </a:r>
            <a:r>
              <a:rPr lang="ru-RU" sz="2400" b="1" dirty="0"/>
              <a:t>Вт</a:t>
            </a:r>
          </a:p>
          <a:p>
            <a:pPr>
              <a:lnSpc>
                <a:spcPct val="120000"/>
              </a:lnSpc>
            </a:pPr>
            <a:r>
              <a:rPr lang="ru-RU" sz="2400" b="1" dirty="0"/>
              <a:t>Тип </a:t>
            </a:r>
            <a:r>
              <a:rPr lang="ru-RU" sz="2400" b="1" dirty="0" err="1"/>
              <a:t>управл</a:t>
            </a:r>
            <a:r>
              <a:rPr lang="uk-UA" sz="2400" b="1" dirty="0"/>
              <a:t>і</a:t>
            </a:r>
            <a:r>
              <a:rPr lang="ru-RU" sz="2400" b="1" dirty="0" err="1"/>
              <a:t>ння</a:t>
            </a:r>
            <a:r>
              <a:rPr lang="en-US" sz="2400" b="1" dirty="0"/>
              <a:t>: </a:t>
            </a:r>
            <a:r>
              <a:rPr lang="uk-UA" sz="2400" b="1" dirty="0"/>
              <a:t>  </a:t>
            </a:r>
            <a:r>
              <a:rPr lang="en-US" sz="2400" b="1" dirty="0"/>
              <a:t>                </a:t>
            </a:r>
            <a:r>
              <a:rPr lang="ru-RU" sz="2400" b="1" dirty="0"/>
              <a:t> </a:t>
            </a:r>
            <a:r>
              <a:rPr lang="uk-UA" sz="2400" b="1" dirty="0"/>
              <a:t>механічне</a:t>
            </a:r>
            <a:endParaRPr lang="ru-RU" sz="2400" b="1" dirty="0"/>
          </a:p>
          <a:p>
            <a:pPr>
              <a:lnSpc>
                <a:spcPct val="120000"/>
              </a:lnSpc>
            </a:pPr>
            <a:r>
              <a:rPr lang="uk-UA" sz="2400" b="1" dirty="0"/>
              <a:t>Об</a:t>
            </a:r>
            <a:r>
              <a:rPr lang="en-US" sz="2400" b="1" dirty="0"/>
              <a:t>’</a:t>
            </a:r>
            <a:r>
              <a:rPr lang="uk-UA" sz="2400" b="1" dirty="0"/>
              <a:t>є</a:t>
            </a:r>
            <a:r>
              <a:rPr lang="ru-RU" sz="2400" b="1" dirty="0"/>
              <a:t>м резервуара</a:t>
            </a:r>
            <a:r>
              <a:rPr lang="en-US" sz="2400" b="1" dirty="0"/>
              <a:t>:              </a:t>
            </a:r>
            <a:r>
              <a:rPr lang="ru-RU" sz="2400" b="1" dirty="0"/>
              <a:t> 1,5 л</a:t>
            </a:r>
            <a:r>
              <a:rPr lang="uk-UA" sz="2400" b="1" dirty="0" err="1"/>
              <a:t>ітра</a:t>
            </a:r>
            <a:endParaRPr lang="uk-UA" sz="2400" b="1" dirty="0"/>
          </a:p>
          <a:p>
            <a:pPr>
              <a:lnSpc>
                <a:spcPct val="120000"/>
              </a:lnSpc>
            </a:pPr>
            <a:r>
              <a:rPr lang="uk-UA" sz="2400" b="1" dirty="0"/>
              <a:t>Тиск пару</a:t>
            </a:r>
            <a:r>
              <a:rPr lang="en-US" sz="2400" b="1" dirty="0"/>
              <a:t>:                               </a:t>
            </a:r>
            <a:r>
              <a:rPr lang="ru-RU" sz="2400" b="1" dirty="0"/>
              <a:t>до 1</a:t>
            </a:r>
            <a:r>
              <a:rPr lang="en-US" sz="2400" b="1" dirty="0"/>
              <a:t>5 </a:t>
            </a:r>
            <a:r>
              <a:rPr lang="ru-RU" sz="2400" b="1" dirty="0"/>
              <a:t>бар</a:t>
            </a:r>
          </a:p>
          <a:p>
            <a:pPr>
              <a:lnSpc>
                <a:spcPct val="120000"/>
              </a:lnSpc>
            </a:pPr>
            <a:endParaRPr lang="en-US" sz="18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0637217-447E-4ED4-B118-49B9E1B994D5}"/>
              </a:ext>
            </a:extLst>
          </p:cNvPr>
          <p:cNvSpPr txBox="1"/>
          <p:nvPr/>
        </p:nvSpPr>
        <p:spPr>
          <a:xfrm>
            <a:off x="193305" y="428137"/>
            <a:ext cx="6096000" cy="5007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ru-RU" sz="2400" dirty="0"/>
              <a:t>Модель </a:t>
            </a:r>
            <a:r>
              <a:rPr lang="en-US" sz="2400" b="1" dirty="0"/>
              <a:t>RCM</a:t>
            </a:r>
            <a:r>
              <a:rPr lang="ru-RU" sz="2400" b="1" dirty="0"/>
              <a:t>7</a:t>
            </a:r>
            <a:r>
              <a:rPr lang="en-US" sz="2400" b="1" dirty="0"/>
              <a:t>50-S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89DA024-887F-44E3-BA30-1D456DA82C5F}"/>
              </a:ext>
            </a:extLst>
          </p:cNvPr>
          <p:cNvSpPr txBox="1"/>
          <p:nvPr/>
        </p:nvSpPr>
        <p:spPr>
          <a:xfrm>
            <a:off x="3734190" y="486005"/>
            <a:ext cx="614289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dirty="0"/>
              <a:t>РЦ </a:t>
            </a:r>
            <a:r>
              <a:rPr lang="ru-RU" sz="2400" dirty="0">
                <a:solidFill>
                  <a:srgbClr val="FF0000"/>
                </a:solidFill>
              </a:rPr>
              <a:t>2599</a:t>
            </a:r>
            <a:r>
              <a:rPr lang="ru-RU" sz="2400" dirty="0"/>
              <a:t> </a:t>
            </a:r>
            <a:r>
              <a:rPr lang="ru-RU" sz="2400" dirty="0" err="1"/>
              <a:t>грн</a:t>
            </a:r>
            <a:endParaRPr lang="ru-RU" sz="2400" dirty="0"/>
          </a:p>
        </p:txBody>
      </p:sp>
      <p:sp>
        <p:nvSpPr>
          <p:cNvPr id="9" name="Rectangle 1">
            <a:extLst>
              <a:ext uri="{FF2B5EF4-FFF2-40B4-BE49-F238E27FC236}">
                <a16:creationId xmlns:a16="http://schemas.microsoft.com/office/drawing/2014/main" id="{66C6E055-9CA6-41A5-A035-3EA195E798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9772" y="5651630"/>
            <a:ext cx="8255786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uk-UA" sz="16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Montserrat" panose="00000500000000000000" pitchFamily="2" charset="-52"/>
                <a:ea typeface="+mn-ea"/>
                <a:cs typeface="+mn-cs"/>
              </a:rPr>
              <a:t>Знімна</a:t>
            </a:r>
            <a:r>
              <a:rPr kumimoji="0" lang="ru-RU" altLang="uk-UA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Montserrat" panose="00000500000000000000" pitchFamily="2" charset="-52"/>
                <a:ea typeface="+mn-ea"/>
                <a:cs typeface="+mn-cs"/>
              </a:rPr>
              <a:t> </a:t>
            </a:r>
            <a:r>
              <a:rPr kumimoji="0" lang="ru-RU" altLang="uk-UA" sz="16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Montserrat" panose="00000500000000000000" pitchFamily="2" charset="-52"/>
                <a:ea typeface="+mn-ea"/>
                <a:cs typeface="+mn-cs"/>
              </a:rPr>
              <a:t>ємність</a:t>
            </a:r>
            <a:r>
              <a:rPr kumimoji="0" lang="ru-RU" altLang="uk-UA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Montserrat" panose="00000500000000000000" pitchFamily="2" charset="-52"/>
                <a:ea typeface="+mn-ea"/>
                <a:cs typeface="+mn-cs"/>
              </a:rPr>
              <a:t> для води </a:t>
            </a:r>
            <a:r>
              <a:rPr kumimoji="0" lang="ru-RU" altLang="uk-UA" sz="16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Montserrat" panose="00000500000000000000" pitchFamily="2" charset="-52"/>
                <a:ea typeface="+mn-ea"/>
                <a:cs typeface="+mn-cs"/>
              </a:rPr>
              <a:t>виготовлена</a:t>
            </a:r>
            <a:r>
              <a:rPr kumimoji="0" lang="ru-RU" altLang="uk-UA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Montserrat" panose="00000500000000000000" pitchFamily="2" charset="-52"/>
                <a:ea typeface="+mn-ea"/>
                <a:cs typeface="+mn-cs"/>
              </a:rPr>
              <a:t> </a:t>
            </a:r>
            <a:r>
              <a:rPr kumimoji="0" lang="ru-RU" altLang="uk-UA" sz="16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Montserrat" panose="00000500000000000000" pitchFamily="2" charset="-52"/>
                <a:ea typeface="+mn-ea"/>
                <a:cs typeface="+mn-cs"/>
              </a:rPr>
              <a:t>із</a:t>
            </a:r>
            <a:r>
              <a:rPr kumimoji="0" lang="ru-RU" altLang="uk-UA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Montserrat" panose="00000500000000000000" pitchFamily="2" charset="-52"/>
                <a:ea typeface="+mn-ea"/>
                <a:cs typeface="+mn-cs"/>
              </a:rPr>
              <a:t> </a:t>
            </a:r>
            <a:r>
              <a:rPr kumimoji="0" lang="ru-RU" altLang="uk-UA" sz="16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Montserrat" panose="00000500000000000000" pitchFamily="2" charset="-52"/>
                <a:ea typeface="+mn-ea"/>
                <a:cs typeface="+mn-cs"/>
              </a:rPr>
              <a:t>прозорого</a:t>
            </a:r>
            <a:r>
              <a:rPr kumimoji="0" lang="ru-RU" altLang="uk-UA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Montserrat" panose="00000500000000000000" pitchFamily="2" charset="-52"/>
                <a:ea typeface="+mn-ea"/>
                <a:cs typeface="+mn-cs"/>
              </a:rPr>
              <a:t> </a:t>
            </a:r>
            <a:r>
              <a:rPr kumimoji="0" lang="ru-RU" altLang="uk-UA" sz="16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Montserrat" panose="00000500000000000000" pitchFamily="2" charset="-52"/>
                <a:ea typeface="+mn-ea"/>
                <a:cs typeface="+mn-cs"/>
              </a:rPr>
              <a:t>харчового</a:t>
            </a:r>
            <a:r>
              <a:rPr kumimoji="0" lang="ru-RU" altLang="uk-UA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Montserrat" panose="00000500000000000000" pitchFamily="2" charset="-52"/>
                <a:ea typeface="+mn-ea"/>
                <a:cs typeface="+mn-cs"/>
              </a:rPr>
              <a:t> пластику.</a:t>
            </a:r>
            <a:endParaRPr kumimoji="0" lang="ru-RU" altLang="uk-UA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16443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5F700443-65DB-40D6-B5A0-280B1E37FF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FA76616-A844-471C-8FA2-5988FDBD2268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EC3CDBE-0D4D-4B55-8E65-96842ED795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2482" y="1516185"/>
            <a:ext cx="9409632" cy="409213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1516FAA-EC33-4936-A56B-DB96EBB023BE}"/>
              </a:ext>
            </a:extLst>
          </p:cNvPr>
          <p:cNvSpPr txBox="1"/>
          <p:nvPr/>
        </p:nvSpPr>
        <p:spPr>
          <a:xfrm>
            <a:off x="8887194" y="0"/>
            <a:ext cx="6096000" cy="5007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ru-RU" sz="2400" dirty="0"/>
              <a:t>Модель </a:t>
            </a:r>
            <a:r>
              <a:rPr lang="en-US" sz="2400" dirty="0"/>
              <a:t>RCM</a:t>
            </a:r>
            <a:r>
              <a:rPr lang="ru-RU" sz="2400" dirty="0"/>
              <a:t>7</a:t>
            </a:r>
            <a:r>
              <a:rPr lang="en-US" sz="2400" dirty="0"/>
              <a:t>50-S</a:t>
            </a:r>
          </a:p>
        </p:txBody>
      </p:sp>
    </p:spTree>
    <p:extLst>
      <p:ext uri="{BB962C8B-B14F-4D97-AF65-F5344CB8AC3E}">
        <p14:creationId xmlns:p14="http://schemas.microsoft.com/office/powerpoint/2010/main" val="20633085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5F700443-65DB-40D6-B5A0-280B1E37FF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FA76616-A844-471C-8FA2-5988FDBD2268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BD631B1-3901-4347-AF49-1F8005A206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51944" y="853120"/>
            <a:ext cx="4113226" cy="502249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B044517-9B7A-4B00-9B60-3610B37DD603}"/>
              </a:ext>
            </a:extLst>
          </p:cNvPr>
          <p:cNvSpPr txBox="1"/>
          <p:nvPr/>
        </p:nvSpPr>
        <p:spPr>
          <a:xfrm>
            <a:off x="209772" y="2477702"/>
            <a:ext cx="6792422" cy="35010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ru-RU" sz="2400" b="1" dirty="0" err="1"/>
              <a:t>Потужн</a:t>
            </a:r>
            <a:r>
              <a:rPr lang="uk-UA" sz="2400" b="1" dirty="0" err="1"/>
              <a:t>ість</a:t>
            </a:r>
            <a:r>
              <a:rPr lang="en-US" sz="2400" b="1" dirty="0"/>
              <a:t>:                      </a:t>
            </a:r>
            <a:r>
              <a:rPr lang="uk-UA" sz="2400" b="1" dirty="0"/>
              <a:t>      </a:t>
            </a:r>
            <a:r>
              <a:rPr lang="en-US" sz="2400" b="1" dirty="0"/>
              <a:t>850</a:t>
            </a:r>
            <a:r>
              <a:rPr lang="ru-RU" sz="2400" b="1" dirty="0"/>
              <a:t>Вт</a:t>
            </a:r>
          </a:p>
          <a:p>
            <a:pPr>
              <a:lnSpc>
                <a:spcPct val="120000"/>
              </a:lnSpc>
            </a:pPr>
            <a:r>
              <a:rPr lang="ru-RU" sz="2400" b="1" dirty="0"/>
              <a:t>Тип </a:t>
            </a:r>
            <a:r>
              <a:rPr lang="ru-RU" sz="2400" b="1" dirty="0" err="1"/>
              <a:t>управл</a:t>
            </a:r>
            <a:r>
              <a:rPr lang="uk-UA" sz="2400" b="1" dirty="0"/>
              <a:t>і</a:t>
            </a:r>
            <a:r>
              <a:rPr lang="ru-RU" sz="2400" b="1" dirty="0" err="1"/>
              <a:t>ння</a:t>
            </a:r>
            <a:r>
              <a:rPr lang="en-US" sz="2400" b="1" dirty="0"/>
              <a:t>: </a:t>
            </a:r>
            <a:r>
              <a:rPr lang="uk-UA" sz="2400" b="1" dirty="0"/>
              <a:t>  </a:t>
            </a:r>
            <a:r>
              <a:rPr lang="en-US" sz="2400" b="1" dirty="0"/>
              <a:t>                </a:t>
            </a:r>
            <a:r>
              <a:rPr lang="ru-RU" sz="2400" b="1" dirty="0"/>
              <a:t> </a:t>
            </a:r>
            <a:r>
              <a:rPr lang="ru-RU" sz="2400" b="1" dirty="0" err="1"/>
              <a:t>Електронне</a:t>
            </a:r>
            <a:endParaRPr lang="ru-RU" sz="2400" b="1" dirty="0"/>
          </a:p>
          <a:p>
            <a:pPr>
              <a:lnSpc>
                <a:spcPct val="120000"/>
              </a:lnSpc>
            </a:pPr>
            <a:r>
              <a:rPr lang="uk-UA" sz="2400" b="1" dirty="0"/>
              <a:t>Об</a:t>
            </a:r>
            <a:r>
              <a:rPr lang="en-US" sz="2400" b="1" dirty="0"/>
              <a:t>’</a:t>
            </a:r>
            <a:r>
              <a:rPr lang="uk-UA" sz="2400" b="1" dirty="0"/>
              <a:t>є</a:t>
            </a:r>
            <a:r>
              <a:rPr lang="ru-RU" sz="2400" b="1" dirty="0"/>
              <a:t>м резервуара</a:t>
            </a:r>
            <a:r>
              <a:rPr lang="en-US" sz="2400" b="1" dirty="0"/>
              <a:t>:              </a:t>
            </a:r>
            <a:r>
              <a:rPr lang="ru-RU" sz="2400" b="1" dirty="0"/>
              <a:t> 1,5 л</a:t>
            </a:r>
            <a:r>
              <a:rPr lang="uk-UA" sz="2400" b="1" dirty="0" err="1"/>
              <a:t>ітра</a:t>
            </a:r>
            <a:endParaRPr lang="uk-UA" sz="2400" b="1" dirty="0"/>
          </a:p>
          <a:p>
            <a:pPr>
              <a:lnSpc>
                <a:spcPct val="120000"/>
              </a:lnSpc>
            </a:pPr>
            <a:r>
              <a:rPr lang="uk-UA" sz="2400" b="1" dirty="0"/>
              <a:t>Тиск пару</a:t>
            </a:r>
            <a:r>
              <a:rPr lang="en-US" sz="2400" b="1" dirty="0"/>
              <a:t>:                               </a:t>
            </a:r>
            <a:r>
              <a:rPr lang="ru-RU" sz="2400" b="1" dirty="0"/>
              <a:t>до 1</a:t>
            </a:r>
            <a:r>
              <a:rPr lang="en-US" sz="2400" b="1" dirty="0"/>
              <a:t>5 </a:t>
            </a:r>
            <a:r>
              <a:rPr lang="ru-RU" sz="2400" b="1" dirty="0"/>
              <a:t>бар</a:t>
            </a:r>
          </a:p>
          <a:p>
            <a:pPr>
              <a:lnSpc>
                <a:spcPct val="120000"/>
              </a:lnSpc>
            </a:pPr>
            <a:endParaRPr lang="ru-RU" sz="2400" b="1" dirty="0"/>
          </a:p>
          <a:p>
            <a:pPr>
              <a:lnSpc>
                <a:spcPct val="120000"/>
              </a:lnSpc>
            </a:pPr>
            <a:endParaRPr lang="ru-RU" sz="2400" b="1" dirty="0"/>
          </a:p>
          <a:p>
            <a:pPr>
              <a:lnSpc>
                <a:spcPct val="120000"/>
              </a:lnSpc>
            </a:pPr>
            <a:endParaRPr lang="ru-RU" sz="2400" b="1" dirty="0"/>
          </a:p>
          <a:p>
            <a:pPr>
              <a:lnSpc>
                <a:spcPct val="120000"/>
              </a:lnSpc>
            </a:pPr>
            <a:endParaRPr lang="en-US" sz="18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DFBE8AA-CEE7-4979-AE5B-65C5E9F68D6B}"/>
              </a:ext>
            </a:extLst>
          </p:cNvPr>
          <p:cNvSpPr txBox="1"/>
          <p:nvPr/>
        </p:nvSpPr>
        <p:spPr>
          <a:xfrm>
            <a:off x="326304" y="352342"/>
            <a:ext cx="6096000" cy="5007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ru-RU" sz="2400" dirty="0"/>
              <a:t>Модель </a:t>
            </a:r>
            <a:r>
              <a:rPr lang="en-US" sz="2400" b="1" dirty="0"/>
              <a:t>RCM</a:t>
            </a:r>
            <a:r>
              <a:rPr lang="ru-RU" sz="2400" b="1" dirty="0"/>
              <a:t>8</a:t>
            </a:r>
            <a:r>
              <a:rPr lang="en-US" sz="2400" b="1" dirty="0"/>
              <a:t>50-S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954998A-5D95-4A6E-BC7B-0888EB65E589}"/>
              </a:ext>
            </a:extLst>
          </p:cNvPr>
          <p:cNvSpPr txBox="1"/>
          <p:nvPr/>
        </p:nvSpPr>
        <p:spPr>
          <a:xfrm>
            <a:off x="3374304" y="391455"/>
            <a:ext cx="614289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dirty="0"/>
              <a:t>РЦ </a:t>
            </a:r>
            <a:r>
              <a:rPr lang="ru-RU" sz="2400" dirty="0">
                <a:solidFill>
                  <a:srgbClr val="FF0000"/>
                </a:solidFill>
              </a:rPr>
              <a:t>2</a:t>
            </a:r>
            <a:r>
              <a:rPr lang="en-US" sz="2400" dirty="0">
                <a:solidFill>
                  <a:srgbClr val="FF0000"/>
                </a:solidFill>
              </a:rPr>
              <a:t>6</a:t>
            </a:r>
            <a:r>
              <a:rPr lang="ru-RU" sz="2400" dirty="0">
                <a:solidFill>
                  <a:srgbClr val="FF0000"/>
                </a:solidFill>
              </a:rPr>
              <a:t>99 </a:t>
            </a:r>
            <a:r>
              <a:rPr lang="ru-RU" sz="2400" dirty="0" err="1"/>
              <a:t>грн</a:t>
            </a:r>
            <a:endParaRPr lang="ru-RU" sz="2400" dirty="0"/>
          </a:p>
        </p:txBody>
      </p:sp>
      <p:sp>
        <p:nvSpPr>
          <p:cNvPr id="12" name="Rectangle 1">
            <a:extLst>
              <a:ext uri="{FF2B5EF4-FFF2-40B4-BE49-F238E27FC236}">
                <a16:creationId xmlns:a16="http://schemas.microsoft.com/office/drawing/2014/main" id="{E6ED4E7D-2EDD-4278-99B2-CC63821EB1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9772" y="5651630"/>
            <a:ext cx="8255786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uk-UA" sz="16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Montserrat" panose="00000500000000000000" pitchFamily="2" charset="-52"/>
                <a:ea typeface="+mn-ea"/>
                <a:cs typeface="+mn-cs"/>
              </a:rPr>
              <a:t>Знімна</a:t>
            </a:r>
            <a:r>
              <a:rPr kumimoji="0" lang="ru-RU" altLang="uk-UA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Montserrat" panose="00000500000000000000" pitchFamily="2" charset="-52"/>
                <a:ea typeface="+mn-ea"/>
                <a:cs typeface="+mn-cs"/>
              </a:rPr>
              <a:t> </a:t>
            </a:r>
            <a:r>
              <a:rPr kumimoji="0" lang="ru-RU" altLang="uk-UA" sz="16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Montserrat" panose="00000500000000000000" pitchFamily="2" charset="-52"/>
                <a:ea typeface="+mn-ea"/>
                <a:cs typeface="+mn-cs"/>
              </a:rPr>
              <a:t>ємність</a:t>
            </a:r>
            <a:r>
              <a:rPr kumimoji="0" lang="ru-RU" altLang="uk-UA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Montserrat" panose="00000500000000000000" pitchFamily="2" charset="-52"/>
                <a:ea typeface="+mn-ea"/>
                <a:cs typeface="+mn-cs"/>
              </a:rPr>
              <a:t> для води </a:t>
            </a:r>
            <a:r>
              <a:rPr kumimoji="0" lang="ru-RU" altLang="uk-UA" sz="16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Montserrat" panose="00000500000000000000" pitchFamily="2" charset="-52"/>
                <a:ea typeface="+mn-ea"/>
                <a:cs typeface="+mn-cs"/>
              </a:rPr>
              <a:t>виготовлена</a:t>
            </a:r>
            <a:r>
              <a:rPr kumimoji="0" lang="ru-RU" altLang="uk-UA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Montserrat" panose="00000500000000000000" pitchFamily="2" charset="-52"/>
                <a:ea typeface="+mn-ea"/>
                <a:cs typeface="+mn-cs"/>
              </a:rPr>
              <a:t> </a:t>
            </a:r>
            <a:r>
              <a:rPr kumimoji="0" lang="ru-RU" altLang="uk-UA" sz="16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Montserrat" panose="00000500000000000000" pitchFamily="2" charset="-52"/>
                <a:ea typeface="+mn-ea"/>
                <a:cs typeface="+mn-cs"/>
              </a:rPr>
              <a:t>із</a:t>
            </a:r>
            <a:r>
              <a:rPr kumimoji="0" lang="ru-RU" altLang="uk-UA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Montserrat" panose="00000500000000000000" pitchFamily="2" charset="-52"/>
                <a:ea typeface="+mn-ea"/>
                <a:cs typeface="+mn-cs"/>
              </a:rPr>
              <a:t> </a:t>
            </a:r>
            <a:r>
              <a:rPr kumimoji="0" lang="ru-RU" altLang="uk-UA" sz="16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Montserrat" panose="00000500000000000000" pitchFamily="2" charset="-52"/>
                <a:ea typeface="+mn-ea"/>
                <a:cs typeface="+mn-cs"/>
              </a:rPr>
              <a:t>прозорого</a:t>
            </a:r>
            <a:r>
              <a:rPr kumimoji="0" lang="ru-RU" altLang="uk-UA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Montserrat" panose="00000500000000000000" pitchFamily="2" charset="-52"/>
                <a:ea typeface="+mn-ea"/>
                <a:cs typeface="+mn-cs"/>
              </a:rPr>
              <a:t> </a:t>
            </a:r>
            <a:r>
              <a:rPr kumimoji="0" lang="ru-RU" altLang="uk-UA" sz="16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Montserrat" panose="00000500000000000000" pitchFamily="2" charset="-52"/>
                <a:ea typeface="+mn-ea"/>
                <a:cs typeface="+mn-cs"/>
              </a:rPr>
              <a:t>харчового</a:t>
            </a:r>
            <a:r>
              <a:rPr kumimoji="0" lang="ru-RU" altLang="uk-UA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Montserrat" panose="00000500000000000000" pitchFamily="2" charset="-52"/>
                <a:ea typeface="+mn-ea"/>
                <a:cs typeface="+mn-cs"/>
              </a:rPr>
              <a:t> пластику.</a:t>
            </a:r>
            <a:endParaRPr kumimoji="0" lang="ru-RU" altLang="uk-UA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056898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Montserrat">
      <a:majorFont>
        <a:latin typeface="Montserrat Bold"/>
        <a:ea typeface=""/>
        <a:cs typeface=""/>
      </a:majorFont>
      <a:minorFont>
        <a:latin typeface="Montserrat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1356</TotalTime>
  <Words>330</Words>
  <Application>Microsoft Office PowerPoint</Application>
  <PresentationFormat>Широкоэкранный</PresentationFormat>
  <Paragraphs>89</Paragraphs>
  <Slides>13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9" baseType="lpstr">
      <vt:lpstr>Arial</vt:lpstr>
      <vt:lpstr>Calibri</vt:lpstr>
      <vt:lpstr>Montserrat</vt:lpstr>
      <vt:lpstr>Montserrat </vt:lpstr>
      <vt:lpstr>Montserrat Bold</vt:lpstr>
      <vt:lpstr>Тема Office</vt:lpstr>
      <vt:lpstr>Ріжкові кавоварки    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Дякуємо за увагу!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Danya</dc:creator>
  <cp:lastModifiedBy>Александр Крывунь</cp:lastModifiedBy>
  <cp:revision>143</cp:revision>
  <dcterms:created xsi:type="dcterms:W3CDTF">2019-02-20T15:38:26Z</dcterms:created>
  <dcterms:modified xsi:type="dcterms:W3CDTF">2021-10-21T11:44:41Z</dcterms:modified>
</cp:coreProperties>
</file>