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4"/>
  </p:notesMasterIdLst>
  <p:sldIdLst>
    <p:sldId id="267" r:id="rId2"/>
    <p:sldId id="281" r:id="rId3"/>
    <p:sldId id="278" r:id="rId4"/>
    <p:sldId id="279" r:id="rId5"/>
    <p:sldId id="277" r:id="rId6"/>
    <p:sldId id="271" r:id="rId7"/>
    <p:sldId id="272" r:id="rId8"/>
    <p:sldId id="280" r:id="rId9"/>
    <p:sldId id="273" r:id="rId10"/>
    <p:sldId id="274" r:id="rId11"/>
    <p:sldId id="276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CD00"/>
    <a:srgbClr val="FFCA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D15DB-47A4-48B6-A9B3-101387BF1DE0}" type="datetimeFigureOut">
              <a:rPr lang="en-US" smtClean="0"/>
              <a:pPr/>
              <a:t>9/24/2019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A0E5BC-C379-4530-AF60-A13CD8905D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83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50074" y="0"/>
            <a:ext cx="5941925" cy="599202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1976719"/>
            <a:ext cx="9227942" cy="1716124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21174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269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 userDrawn="1">
          <p15:clr>
            <a:srgbClr val="FBAE40"/>
          </p15:clr>
        </p15:guide>
        <p15:guide id="2" pos="7296" userDrawn="1">
          <p15:clr>
            <a:srgbClr val="FBAE40"/>
          </p15:clr>
        </p15:guide>
        <p15:guide id="3" orient="horz" pos="3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0" y="571501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571500"/>
            <a:ext cx="8149390" cy="521685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EC70E98-312B-43DF-98E4-7D86CCB72D2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9127958" y="4146048"/>
            <a:ext cx="2438399" cy="16423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819368C9-6875-4F04-9A9E-F8F7F0D5366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144001" y="2358774"/>
            <a:ext cx="2438399" cy="164231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12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3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0016"/>
            <a:ext cx="12192000" cy="503630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92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96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EB25EF-184D-4C5F-AD99-F61BE532CD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7" y="0"/>
            <a:ext cx="12190141" cy="68402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F9C7E1-7970-4E39-924E-B87FF221BA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094" y="2036617"/>
            <a:ext cx="9227942" cy="165622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8AD610-76C0-481B-9115-F3229A6D3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094" y="4050926"/>
            <a:ext cx="9227942" cy="1385598"/>
          </a:xfrm>
        </p:spPr>
        <p:txBody>
          <a:bodyPr>
            <a:no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endParaRPr lang="en-US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68FFB4-46B4-4900-A6FE-2DDB5D2F2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8C6E723-5928-4F10-8808-219BA47DE87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471365"/>
            <a:ext cx="2186814" cy="85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111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3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DDEC9-D1D4-41AD-BAF4-180528B21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8798859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1825624"/>
            <a:ext cx="8798859" cy="3534797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855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 userDrawn="1">
          <p15:clr>
            <a:srgbClr val="FBAE40"/>
          </p15:clr>
        </p15:guide>
        <p15:guide id="2" pos="585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4E911EC-136B-4461-BE44-A6D4ADAA3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541" y="571500"/>
            <a:ext cx="8798859" cy="478892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4278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84">
          <p15:clr>
            <a:srgbClr val="FBAE40"/>
          </p15:clr>
        </p15:guide>
        <p15:guide id="2" pos="585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FBC01-D91B-42D6-AB8B-607AB475E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541" y="365125"/>
            <a:ext cx="11071412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0AD41A-EA1F-4754-96DE-BC374CE26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541" y="1825625"/>
            <a:ext cx="5508812" cy="354647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64654B-642B-4F72-92C4-3DF2EC8704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410200" cy="3546475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AE810A-D389-4825-8DFA-405A2B1C42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A7CC1B-EE1E-4A65-81AC-75FB8F36CE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6744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056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solidFill>
          <a:srgbClr val="F2C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/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14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ADBCCC-F6C7-437C-9F88-98D0B50FF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 algn="ctr">
              <a:defRPr sz="4800" baseline="0">
                <a:solidFill>
                  <a:srgbClr val="F2CD00"/>
                </a:solidFill>
              </a:defRPr>
            </a:lvl1pPr>
          </a:lstStyle>
          <a:p>
            <a:r>
              <a:rPr lang="ru-RU" dirty="0"/>
              <a:t>Образец заголовка</a:t>
            </a:r>
            <a:endParaRPr lang="en-US" dirty="0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07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A2F40714-C4CB-45A3-97EC-F91BB6228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85739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5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6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26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051B64D-1FD4-47FA-AE55-428395E6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571501"/>
            <a:ext cx="548640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60375E9-9D23-4650-A242-2811F2F72F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305" y="2213811"/>
            <a:ext cx="5486399" cy="31582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BF05EEAA-3D99-4B5E-B3DF-7C26147DDD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" y="6361026"/>
            <a:ext cx="12190141" cy="496974"/>
          </a:xfrm>
          <a:prstGeom prst="rect">
            <a:avLst/>
          </a:prstGeom>
        </p:spPr>
      </p:pic>
      <p:pic>
        <p:nvPicPr>
          <p:cNvPr id="7" name="Рисунок 8">
            <a:extLst>
              <a:ext uri="{FF2B5EF4-FFF2-40B4-BE49-F238E27FC236}">
                <a16:creationId xmlns:a16="http://schemas.microsoft.com/office/drawing/2014/main" id="{338374B1-148A-43F9-8022-CD23AAA438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70064"/>
            <a:ext cx="12192000" cy="503630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3042" y="6428260"/>
            <a:ext cx="559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0978" y="64269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3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19773E-154B-4183-B54F-BC0064FDA5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0AE13D-2785-415A-9274-A7B8ED751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AA1447-7A2A-4D42-9AE4-F5C95287E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A51F15-0592-400B-9926-1C703DF76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68ADA8-DF3C-4E66-B71B-62CD02D809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6616-A844-471C-8FA2-5988FDBD226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20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3" r:id="rId4"/>
    <p:sldLayoutId id="2147483652" r:id="rId5"/>
    <p:sldLayoutId id="2147483651" r:id="rId6"/>
    <p:sldLayoutId id="2147483664" r:id="rId7"/>
    <p:sldLayoutId id="2147483657" r:id="rId8"/>
    <p:sldLayoutId id="2147483656" r:id="rId9"/>
    <p:sldLayoutId id="2147483662" r:id="rId10"/>
    <p:sldLayoutId id="21474836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  <p15:guide id="3" orient="horz" pos="360" userDrawn="1">
          <p15:clr>
            <a:srgbClr val="F26B43"/>
          </p15:clr>
        </p15:guide>
        <p15:guide id="4" orient="horz" pos="33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sale@rotex.net.ua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emf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3489964"/>
            <a:ext cx="9753600" cy="2387600"/>
          </a:xfrm>
        </p:spPr>
        <p:txBody>
          <a:bodyPr>
            <a:noAutofit/>
          </a:bodyPr>
          <a:lstStyle/>
          <a:p>
            <a:r>
              <a:rPr lang="ru-RU" sz="5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Arial" pitchFamily="34" charset="0"/>
              </a:rPr>
              <a:t>Електричні</a:t>
            </a: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Arial" pitchFamily="34" charset="0"/>
              </a:rPr>
              <a:t> </a:t>
            </a:r>
            <a:r>
              <a:rPr lang="ru-RU" sz="5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Arial" pitchFamily="34" charset="0"/>
              </a:rPr>
              <a:t>п</a:t>
            </a:r>
            <a:r>
              <a:rPr lang="uk-UA" sz="5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+mn-lt"/>
                <a:cs typeface="Arial" pitchFamily="34" charset="0"/>
              </a:rPr>
              <a:t>ічки</a:t>
            </a:r>
            <a:endParaRPr lang="en-US" sz="5400" b="1" dirty="0">
              <a:ln w="0"/>
              <a:effectLst>
                <a:reflection blurRad="6350" stA="53000" endA="300" endPos="35500" dir="5400000" sy="-90000" algn="bl" rotWithShape="0"/>
              </a:effectLst>
              <a:latin typeface="+mn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432" y="1866899"/>
            <a:ext cx="4574818" cy="3075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9436098"/>
      </p:ext>
    </p:extLst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954711" y="3028207"/>
            <a:ext cx="807785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/>
              <a:t>Таймер – 120 </a:t>
            </a:r>
            <a:r>
              <a:rPr lang="ru-RU" sz="5400" b="1" dirty="0" err="1"/>
              <a:t>хвилин</a:t>
            </a:r>
            <a:r>
              <a:rPr lang="ru-RU" sz="5400" b="1" dirty="0"/>
              <a:t>!</a:t>
            </a:r>
            <a:endParaRPr lang="ru-RU" sz="54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511" y="345765"/>
            <a:ext cx="1150797" cy="112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328042" y="396337"/>
            <a:ext cx="721704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err="1"/>
              <a:t>Принт</a:t>
            </a:r>
            <a:r>
              <a:rPr lang="ru-RU" sz="4800" b="1" dirty="0"/>
              <a:t> на </a:t>
            </a:r>
            <a:r>
              <a:rPr lang="ru-RU" sz="4800" b="1" dirty="0" err="1"/>
              <a:t>склі</a:t>
            </a:r>
            <a:r>
              <a:rPr lang="ru-RU" sz="4800" b="1" dirty="0"/>
              <a:t> </a:t>
            </a:r>
          </a:p>
          <a:p>
            <a:pPr algn="ctr"/>
            <a:r>
              <a:rPr lang="ru-RU" sz="4800" b="1" dirty="0"/>
              <a:t> </a:t>
            </a:r>
            <a:r>
              <a:rPr lang="ru-RU" sz="4800" b="1" dirty="0" err="1"/>
              <a:t>укра</a:t>
            </a:r>
            <a:r>
              <a:rPr lang="uk-UA" sz="4800" b="1" dirty="0" err="1"/>
              <a:t>їнською</a:t>
            </a:r>
            <a:r>
              <a:rPr lang="uk-UA" sz="4800" b="1" dirty="0"/>
              <a:t> мовою.</a:t>
            </a:r>
            <a:endParaRPr lang="ru-RU" sz="4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9857" y="2093339"/>
            <a:ext cx="8392143" cy="423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62397"/>
            <a:ext cx="5449556" cy="2078491"/>
          </a:xfrm>
        </p:spPr>
        <p:txBody>
          <a:bodyPr>
            <a:normAutofit/>
          </a:bodyPr>
          <a:lstStyle/>
          <a:p>
            <a:pPr algn="l"/>
            <a:r>
              <a:rPr lang="ru-RU" sz="2800" dirty="0"/>
              <a:t>Дякуємо за увагу!</a:t>
            </a:r>
            <a:br>
              <a:rPr lang="ru-RU" sz="2800" dirty="0"/>
            </a:br>
            <a:endParaRPr lang="en-US" sz="2800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ВІДДІЛ ПРОДАЖІВ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207-10-43 (вн.1028)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  <a:hlinkClick r:id="rId2"/>
              </a:rPr>
              <a:t>sale@rotex.net.ua</a:t>
            </a:r>
            <a:endParaRPr kumimoji="0" lang="uk-UA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AutoShape 2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2255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3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-7540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https://rotex.net.ua/img/contacts-phone.svg"/>
          <p:cNvSpPr>
            <a:spLocks noChangeAspect="1" noChangeArrowheads="1"/>
          </p:cNvSpPr>
          <p:nvPr/>
        </p:nvSpPr>
        <p:spPr bwMode="auto">
          <a:xfrm>
            <a:off x="58738" y="-146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5" descr="https://rotex.net.ua/img/contacts-mail.svg"/>
          <p:cNvSpPr>
            <a:spLocks noChangeAspect="1" noChangeArrowheads="1"/>
          </p:cNvSpPr>
          <p:nvPr/>
        </p:nvSpPr>
        <p:spPr bwMode="auto">
          <a:xfrm>
            <a:off x="58738" y="3254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https://rotex.net.ua/img/contacts-pin.svg"/>
          <p:cNvSpPr>
            <a:spLocks noChangeAspect="1" noChangeArrowheads="1"/>
          </p:cNvSpPr>
          <p:nvPr/>
        </p:nvSpPr>
        <p:spPr bwMode="auto">
          <a:xfrm>
            <a:off x="58738" y="7969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3166905" y="4690837"/>
            <a:ext cx="6943411" cy="83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СЕРВІСНЕ ОБСЛУГОВУВАННЯ</a:t>
            </a: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+mn-lt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(044) 207-10-47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support@rotex.net.ua</a:t>
            </a:r>
          </a:p>
          <a:p>
            <a:pPr lvl="0"/>
            <a:r>
              <a:rPr lang="ru-RU" altLang="en-US" sz="1200" dirty="0">
                <a:solidFill>
                  <a:schemeClr val="bg1"/>
                </a:solidFill>
                <a:latin typeface="+mn-lt"/>
                <a:cs typeface="Open Sans" panose="020B0606030504020204" pitchFamily="34" charset="0"/>
              </a:rPr>
              <a:t>Україна, м. Київ</a:t>
            </a:r>
            <a:r>
              <a:rPr kumimoji="0" lang="en-US" altLang="en-US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+mn-lt"/>
                <a:cs typeface="Open Sans" panose="020B0606030504020204" pitchFamily="34" charset="0"/>
              </a:rPr>
              <a:t>  </a:t>
            </a:r>
          </a:p>
        </p:txBody>
      </p:sp>
    </p:spTree>
    <p:extLst>
      <p:ext uri="{BB962C8B-B14F-4D97-AF65-F5344CB8AC3E}">
        <p14:creationId xmlns:p14="http://schemas.microsoft.com/office/powerpoint/2010/main" val="4241302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8981237" y="64615"/>
            <a:ext cx="24929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Конвекція</a:t>
            </a:r>
            <a:endParaRPr lang="ru-RU" sz="3200" dirty="0"/>
          </a:p>
        </p:txBody>
      </p:sp>
      <p:sp>
        <p:nvSpPr>
          <p:cNvPr id="6" name="Объект 1">
            <a:extLst>
              <a:ext uri="{FF2B5EF4-FFF2-40B4-BE49-F238E27FC236}">
                <a16:creationId xmlns:a16="http://schemas.microsoft.com/office/drawing/2014/main" id="{12EC65D6-3F79-42FF-8D56-F1EF8EA8A1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7489" y="257675"/>
            <a:ext cx="2213405" cy="1484415"/>
          </a:xfrm>
        </p:spPr>
        <p:txBody>
          <a:bodyPr>
            <a:normAutofit fontScale="70000" lnSpcReduction="20000"/>
          </a:bodyPr>
          <a:lstStyle/>
          <a:p>
            <a:pPr algn="ctr">
              <a:lnSpc>
                <a:spcPct val="120000"/>
              </a:lnSpc>
            </a:pPr>
            <a:endParaRPr lang="ru-RU" sz="2000" dirty="0"/>
          </a:p>
          <a:p>
            <a:pPr algn="ctr">
              <a:lnSpc>
                <a:spcPct val="120000"/>
              </a:lnSpc>
            </a:pPr>
            <a:br>
              <a:rPr lang="en-US" sz="2000" dirty="0"/>
            </a:br>
            <a:r>
              <a:rPr lang="uk-UA" sz="3100" b="1" dirty="0">
                <a:solidFill>
                  <a:srgbClr val="FF0000"/>
                </a:solidFill>
              </a:rPr>
              <a:t>45Л</a:t>
            </a:r>
            <a:endParaRPr lang="en-US" sz="3100" b="1" dirty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3100" b="1" dirty="0"/>
              <a:t>ROT</a:t>
            </a:r>
            <a:r>
              <a:rPr lang="uk-UA" sz="3100" b="1" dirty="0"/>
              <a:t>4</a:t>
            </a:r>
            <a:r>
              <a:rPr lang="en-US" sz="3100" b="1" dirty="0"/>
              <a:t>50-B</a:t>
            </a:r>
            <a:r>
              <a:rPr lang="uk-UA" sz="3100" b="1" dirty="0"/>
              <a:t>                          </a:t>
            </a:r>
            <a:endParaRPr lang="en-US" sz="3100" b="1" dirty="0"/>
          </a:p>
          <a:p>
            <a:pPr algn="ctr">
              <a:lnSpc>
                <a:spcPct val="120000"/>
              </a:lnSpc>
            </a:pP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34372" y="0"/>
            <a:ext cx="657628" cy="66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5690" y="2139765"/>
            <a:ext cx="4492802" cy="30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3310" y="1679445"/>
            <a:ext cx="5533000" cy="3718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Прямоугольник 16"/>
          <p:cNvSpPr/>
          <p:nvPr/>
        </p:nvSpPr>
        <p:spPr>
          <a:xfrm>
            <a:off x="1949326" y="5288379"/>
            <a:ext cx="13981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1600 Вт</a:t>
            </a:r>
            <a:endParaRPr lang="ru-RU" sz="24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92940" y="5180036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2000 Вт</a:t>
            </a:r>
            <a:endParaRPr lang="ru-RU" sz="2400" b="1" dirty="0"/>
          </a:p>
        </p:txBody>
      </p:sp>
      <p:sp>
        <p:nvSpPr>
          <p:cNvPr id="20" name="Объект 1">
            <a:extLst>
              <a:ext uri="{FF2B5EF4-FFF2-40B4-BE49-F238E27FC236}">
                <a16:creationId xmlns:a16="http://schemas.microsoft.com/office/drawing/2014/main" id="{83949346-641F-472D-9ECF-D5FF1EE1BEA9}"/>
              </a:ext>
            </a:extLst>
          </p:cNvPr>
          <p:cNvSpPr txBox="1">
            <a:spLocks/>
          </p:cNvSpPr>
          <p:nvPr/>
        </p:nvSpPr>
        <p:spPr>
          <a:xfrm>
            <a:off x="-902728" y="257674"/>
            <a:ext cx="7972300" cy="148441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lang="ru-RU" sz="2000" dirty="0"/>
          </a:p>
          <a:p>
            <a:pPr algn="ctr">
              <a:lnSpc>
                <a:spcPct val="120000"/>
              </a:lnSpc>
            </a:pPr>
            <a:br>
              <a:rPr lang="en-US" sz="2000" dirty="0"/>
            </a:br>
            <a:r>
              <a:rPr lang="ru-RU" sz="3100" b="1" dirty="0">
                <a:solidFill>
                  <a:srgbClr val="FF0000"/>
                </a:solidFill>
              </a:rPr>
              <a:t>35</a:t>
            </a:r>
            <a:r>
              <a:rPr lang="uk-UA" sz="3100" b="1" dirty="0">
                <a:solidFill>
                  <a:srgbClr val="FF0000"/>
                </a:solidFill>
              </a:rPr>
              <a:t>Л   </a:t>
            </a:r>
            <a:endParaRPr lang="en-US" sz="3100" b="1" dirty="0">
              <a:solidFill>
                <a:srgbClr val="FF0000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3100" b="1" dirty="0"/>
              <a:t>ROT350-B</a:t>
            </a:r>
          </a:p>
          <a:p>
            <a:pPr algn="ctr">
              <a:lnSpc>
                <a:spcPct val="12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961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DB2387D-B67C-4D81-87E1-9BC9FFB491C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833" y="1112882"/>
            <a:ext cx="5362157" cy="354182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900534" y="147962"/>
            <a:ext cx="880241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/>
              <a:t>До стандартної комплектації </a:t>
            </a:r>
          </a:p>
          <a:p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r>
              <a:rPr lang="uk-UA" sz="4400" dirty="0">
                <a:solidFill>
                  <a:schemeClr val="bg1"/>
                </a:solidFill>
              </a:rPr>
              <a:t>                                                   </a:t>
            </a:r>
            <a:endParaRPr lang="ru-RU" sz="44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D08898-0BD2-4846-A994-893DDB2FA6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3" y="1076175"/>
            <a:ext cx="5105701" cy="34500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B13C8A-CCC0-40C6-BC01-28F333CD83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545" y="4222575"/>
            <a:ext cx="3111791" cy="181132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6825A38-CE4F-41B6-98A1-A868BAFA2E78}"/>
              </a:ext>
            </a:extLst>
          </p:cNvPr>
          <p:cNvSpPr/>
          <p:nvPr/>
        </p:nvSpPr>
        <p:spPr>
          <a:xfrm>
            <a:off x="5035838" y="4531497"/>
            <a:ext cx="12162304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/>
              <a:t>додана </a:t>
            </a:r>
          </a:p>
          <a:p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endParaRPr lang="uk-UA" sz="4400" dirty="0">
              <a:solidFill>
                <a:schemeClr val="bg1"/>
              </a:solidFill>
            </a:endParaRPr>
          </a:p>
          <a:p>
            <a:r>
              <a:rPr lang="uk-UA" sz="4400" dirty="0">
                <a:solidFill>
                  <a:schemeClr val="bg1"/>
                </a:solidFill>
              </a:rPr>
              <a:t>                                                   книга рецептів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559D75-104D-454B-989B-DC4B771FF02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906" y="7815"/>
            <a:ext cx="3102708" cy="2155565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C37EBA6-0CD1-4306-A5B0-96DC2951D529}"/>
              </a:ext>
            </a:extLst>
          </p:cNvPr>
          <p:cNvSpPr/>
          <p:nvPr/>
        </p:nvSpPr>
        <p:spPr>
          <a:xfrm>
            <a:off x="-6289058" y="3448512"/>
            <a:ext cx="20554025" cy="12618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dirty="0"/>
              <a:t>Книга з 50-ю </a:t>
            </a:r>
          </a:p>
          <a:p>
            <a:pPr algn="ctr"/>
            <a:r>
              <a:rPr lang="uk-UA" sz="3200" dirty="0"/>
              <a:t>                                                                </a:t>
            </a:r>
            <a:r>
              <a:rPr lang="uk-UA" sz="3200" dirty="0" err="1"/>
              <a:t>смачнющими</a:t>
            </a:r>
            <a:r>
              <a:rPr lang="uk-UA" sz="3200" dirty="0"/>
              <a:t> рецептами</a:t>
            </a:r>
            <a:r>
              <a:rPr lang="uk-UA" sz="3200" dirty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     </a:t>
            </a:r>
            <a:r>
              <a:rPr lang="uk-UA" sz="4400" dirty="0">
                <a:solidFill>
                  <a:schemeClr val="bg1"/>
                </a:solidFill>
              </a:rPr>
              <a:t>                                             </a:t>
            </a:r>
            <a:endParaRPr lang="ru-RU" sz="4400" dirty="0">
              <a:solidFill>
                <a:schemeClr val="bg1"/>
              </a:solidFill>
            </a:endParaRP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8DFC426C-258F-42AC-8F2D-3DA5DC8880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4743889"/>
              </p:ext>
            </p:extLst>
          </p:nvPr>
        </p:nvGraphicFramePr>
        <p:xfrm>
          <a:off x="6758478" y="2314504"/>
          <a:ext cx="5433522" cy="3887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Image" r:id="rId4" imgW="7775280" imgH="5562360" progId="Photoshop.Image.14">
                  <p:embed/>
                </p:oleObj>
              </mc:Choice>
              <mc:Fallback>
                <p:oleObj name="Image" r:id="rId4" imgW="7775280" imgH="5562360" progId="Photoshop.Image.1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758478" y="2314504"/>
                        <a:ext cx="5433522" cy="3887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4A6B57-F8CE-4D2A-B4BB-D59D796E161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209" y="24757"/>
            <a:ext cx="3097004" cy="21437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269BBB7-468B-48DE-B5EA-19DB840D06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790"/>
            <a:ext cx="3102708" cy="21437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E5CCE2-6C43-493E-A886-8549AECE5F1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4997" y="23588"/>
            <a:ext cx="3097003" cy="21240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305122" y="48640"/>
            <a:ext cx="43107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/>
              <a:t>Конвекція</a:t>
            </a:r>
            <a:r>
              <a:rPr lang="ru-RU" sz="3200" b="1" dirty="0"/>
              <a:t> + Гриль</a:t>
            </a:r>
            <a:endParaRPr lang="ru-RU" sz="3200" dirty="0"/>
          </a:p>
        </p:txBody>
      </p:sp>
      <p:sp>
        <p:nvSpPr>
          <p:cNvPr id="9" name="Объект 1">
            <a:extLst>
              <a:ext uri="{FF2B5EF4-FFF2-40B4-BE49-F238E27FC236}">
                <a16:creationId xmlns:a16="http://schemas.microsoft.com/office/drawing/2014/main" id="{12EC65D6-3F79-42FF-8D56-F1EF8EA8A100}"/>
              </a:ext>
            </a:extLst>
          </p:cNvPr>
          <p:cNvSpPr txBox="1">
            <a:spLocks/>
          </p:cNvSpPr>
          <p:nvPr/>
        </p:nvSpPr>
        <p:spPr>
          <a:xfrm>
            <a:off x="344385" y="0"/>
            <a:ext cx="6234545" cy="165067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60Л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ROT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50-B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332" y="-16549"/>
            <a:ext cx="709419" cy="715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82580" y="1"/>
            <a:ext cx="709419" cy="69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0739" y="1699311"/>
            <a:ext cx="5421839" cy="364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Объект 1">
            <a:extLst>
              <a:ext uri="{FF2B5EF4-FFF2-40B4-BE49-F238E27FC236}">
                <a16:creationId xmlns:a16="http://schemas.microsoft.com/office/drawing/2014/main" id="{12EC65D6-3F79-42FF-8D56-F1EF8EA8A100}"/>
              </a:ext>
            </a:extLst>
          </p:cNvPr>
          <p:cNvSpPr txBox="1">
            <a:spLocks/>
          </p:cNvSpPr>
          <p:nvPr/>
        </p:nvSpPr>
        <p:spPr>
          <a:xfrm>
            <a:off x="6559757" y="4704699"/>
            <a:ext cx="5429250" cy="18881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uk-UA" b="1" dirty="0">
                <a:solidFill>
                  <a:srgbClr val="FF0000"/>
                </a:solidFill>
              </a:rPr>
              <a:t>Бонус до стандартної комплектації</a:t>
            </a:r>
            <a:r>
              <a:rPr lang="uk-UA" dirty="0"/>
              <a:t> - </a:t>
            </a:r>
            <a:endParaRPr lang="ru-RU" dirty="0"/>
          </a:p>
          <a:p>
            <a:pPr lvl="0" algn="ctr">
              <a:lnSpc>
                <a:spcPct val="120000"/>
              </a:lnSpc>
              <a:spcBef>
                <a:spcPts val="1000"/>
              </a:spcBef>
              <a:defRPr/>
            </a:pPr>
            <a:r>
              <a:rPr lang="ru-RU" dirty="0"/>
              <a:t>  кругла форма для </a:t>
            </a:r>
            <a:r>
              <a:rPr lang="ru-RU" dirty="0" err="1"/>
              <a:t>піци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0955" y="2484911"/>
            <a:ext cx="2961164" cy="188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Прямоугольник 18"/>
          <p:cNvSpPr/>
          <p:nvPr/>
        </p:nvSpPr>
        <p:spPr>
          <a:xfrm>
            <a:off x="1876738" y="5187123"/>
            <a:ext cx="14718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/>
              <a:t>2000 Вт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377025" y="2486645"/>
            <a:ext cx="86004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cs typeface="Arial" pitchFamily="34" charset="0"/>
              </a:rPr>
              <a:t>Електричн</a:t>
            </a:r>
            <a:r>
              <a:rPr lang="uk-UA" sz="44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Arial" pitchFamily="34" charset="0"/>
              </a:rPr>
              <a:t>і</a:t>
            </a:r>
            <a:r>
              <a:rPr lang="ru-RU" sz="4400" b="1" dirty="0">
                <a:ln w="0"/>
                <a:effectLst>
                  <a:reflection blurRad="6350" stA="53000" endA="300" endPos="35500" dir="5400000" sy="-90000" algn="bl" rotWithShape="0"/>
                </a:effectLst>
                <a:cs typeface="Arial" pitchFamily="34" charset="0"/>
              </a:rPr>
              <a:t> </a:t>
            </a:r>
            <a:r>
              <a:rPr lang="ru-RU" sz="4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cs typeface="Arial" pitchFamily="34" charset="0"/>
              </a:rPr>
              <a:t>п</a:t>
            </a:r>
            <a:r>
              <a:rPr lang="uk-UA" sz="4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cs typeface="Arial" pitchFamily="34" charset="0"/>
              </a:rPr>
              <a:t>ічки</a:t>
            </a:r>
            <a:r>
              <a:rPr lang="ru-RU" sz="4400" dirty="0"/>
              <a:t> </a:t>
            </a:r>
            <a:r>
              <a:rPr lang="en-US" sz="4400" b="1" dirty="0" err="1"/>
              <a:t>Rotex</a:t>
            </a:r>
            <a:r>
              <a:rPr lang="en-US" sz="4400" b="1" dirty="0"/>
              <a:t>, </a:t>
            </a:r>
            <a:r>
              <a:rPr lang="ru-RU" sz="4400" b="1" dirty="0" err="1"/>
              <a:t>це</a:t>
            </a:r>
            <a:r>
              <a:rPr lang="en-US" sz="4400" b="1" dirty="0"/>
              <a:t>: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92405" y="1071786"/>
            <a:ext cx="9982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/>
              <a:t>Окреме</a:t>
            </a:r>
            <a:r>
              <a:rPr lang="ru-RU" sz="4400" b="1" dirty="0"/>
              <a:t> </a:t>
            </a:r>
            <a:r>
              <a:rPr lang="ru-RU" sz="4400" b="1" dirty="0" err="1"/>
              <a:t>регулювання</a:t>
            </a:r>
            <a:endParaRPr lang="ru-RU" sz="4400" b="1" dirty="0"/>
          </a:p>
          <a:p>
            <a:pPr algn="ctr"/>
            <a:r>
              <a:rPr lang="ru-RU" sz="4400" b="1" dirty="0" err="1"/>
              <a:t>температури</a:t>
            </a:r>
            <a:r>
              <a:rPr lang="ru-RU" sz="4400" b="1" dirty="0"/>
              <a:t> </a:t>
            </a:r>
            <a:r>
              <a:rPr lang="ru-RU" sz="4400" b="1" dirty="0" err="1"/>
              <a:t>верхніх</a:t>
            </a:r>
            <a:r>
              <a:rPr lang="ru-RU" sz="4400" b="1" dirty="0"/>
              <a:t> та</a:t>
            </a:r>
          </a:p>
          <a:p>
            <a:pPr algn="ctr"/>
            <a:r>
              <a:rPr lang="ru-RU" sz="4400" b="1" dirty="0"/>
              <a:t>  </a:t>
            </a:r>
            <a:r>
              <a:rPr lang="ru-RU" sz="4400" b="1" dirty="0" err="1"/>
              <a:t>нижніх</a:t>
            </a:r>
            <a:r>
              <a:rPr lang="ru-RU" sz="4400" b="1" dirty="0"/>
              <a:t> </a:t>
            </a:r>
            <a:r>
              <a:rPr lang="ru-RU" sz="4400" b="1" dirty="0" err="1"/>
              <a:t>нагрівальних</a:t>
            </a:r>
            <a:r>
              <a:rPr lang="ru-RU" sz="4400" b="1" dirty="0"/>
              <a:t> </a:t>
            </a:r>
            <a:r>
              <a:rPr lang="ru-RU" sz="4400" b="1" dirty="0" err="1"/>
              <a:t>елемент</a:t>
            </a:r>
            <a:r>
              <a:rPr lang="uk-UA" sz="4400" b="1" dirty="0" err="1"/>
              <a:t>ів</a:t>
            </a:r>
            <a:r>
              <a:rPr lang="ru-RU" sz="4400" b="1" dirty="0"/>
              <a:t>. 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486" y="226868"/>
            <a:ext cx="83099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96550" y="226868"/>
            <a:ext cx="1695450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Прямая со стрелкой 8"/>
          <p:cNvCxnSpPr/>
          <p:nvPr/>
        </p:nvCxnSpPr>
        <p:spPr>
          <a:xfrm>
            <a:off x="9630888" y="1211283"/>
            <a:ext cx="1805050" cy="3598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54C8E77-88B9-461F-897F-EF8CB40315A3}"/>
              </a:ext>
            </a:extLst>
          </p:cNvPr>
          <p:cNvSpPr/>
          <p:nvPr/>
        </p:nvSpPr>
        <p:spPr>
          <a:xfrm>
            <a:off x="401046" y="4758052"/>
            <a:ext cx="9982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Це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нове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управління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якого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немає</a:t>
            </a:r>
            <a:r>
              <a:rPr lang="ru-RU" sz="2400" b="1" dirty="0">
                <a:solidFill>
                  <a:srgbClr val="FF0000"/>
                </a:solidFill>
              </a:rPr>
              <a:t> у </a:t>
            </a:r>
            <a:r>
              <a:rPr lang="ru-RU" sz="2400" b="1" dirty="0" err="1">
                <a:solidFill>
                  <a:srgbClr val="FF0000"/>
                </a:solidFill>
              </a:rPr>
              <a:t>багатьох</a:t>
            </a:r>
            <a:r>
              <a:rPr lang="ru-RU" sz="2400" b="1" dirty="0">
                <a:solidFill>
                  <a:srgbClr val="FF0000"/>
                </a:solidFill>
              </a:rPr>
              <a:t> фабрик і </a:t>
            </a:r>
            <a:r>
              <a:rPr lang="ru-RU" sz="2400" b="1" dirty="0" err="1">
                <a:solidFill>
                  <a:srgbClr val="FF0000"/>
                </a:solidFill>
              </a:rPr>
              <a:t>торгових</a:t>
            </a:r>
            <a:r>
              <a:rPr lang="ru-RU" sz="2400" b="1" dirty="0">
                <a:solidFill>
                  <a:srgbClr val="FF0000"/>
                </a:solidFill>
              </a:rPr>
              <a:t> марок.</a:t>
            </a:r>
            <a:endParaRPr lang="ru-RU" sz="2400" dirty="0">
              <a:solidFill>
                <a:srgbClr val="FF0000"/>
              </a:solidFill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119E476D-3573-4A3E-A097-A208B1A8305D}"/>
              </a:ext>
            </a:extLst>
          </p:cNvPr>
          <p:cNvCxnSpPr/>
          <p:nvPr/>
        </p:nvCxnSpPr>
        <p:spPr>
          <a:xfrm>
            <a:off x="9630888" y="4168445"/>
            <a:ext cx="1805050" cy="3598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104900" y="2153337"/>
            <a:ext cx="99822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/>
              <a:t>Для </a:t>
            </a:r>
            <a:r>
              <a:rPr lang="ru-RU" sz="4400" b="1" dirty="0" err="1"/>
              <a:t>такої</a:t>
            </a:r>
            <a:r>
              <a:rPr lang="ru-RU" sz="4400" b="1" dirty="0"/>
              <a:t> </a:t>
            </a:r>
            <a:r>
              <a:rPr lang="ru-RU" sz="4400" b="1" dirty="0" err="1"/>
              <a:t>точної</a:t>
            </a:r>
            <a:r>
              <a:rPr lang="ru-RU" sz="4400" b="1" dirty="0"/>
              <a:t> </a:t>
            </a:r>
            <a:r>
              <a:rPr lang="ru-RU" sz="4400" b="1" dirty="0" err="1"/>
              <a:t>схеми</a:t>
            </a:r>
            <a:r>
              <a:rPr lang="ru-RU" sz="4400" b="1" dirty="0"/>
              <a:t> </a:t>
            </a:r>
            <a:r>
              <a:rPr lang="ru-RU" sz="4400" b="1" dirty="0" err="1"/>
              <a:t>роботи</a:t>
            </a:r>
            <a:r>
              <a:rPr lang="ru-RU" sz="4400" b="1" dirty="0"/>
              <a:t> в наших п</a:t>
            </a:r>
            <a:r>
              <a:rPr lang="uk-UA" sz="4400" b="1" dirty="0"/>
              <a:t>і</a:t>
            </a:r>
            <a:r>
              <a:rPr lang="ru-RU" sz="4400" b="1" dirty="0" err="1"/>
              <a:t>чках</a:t>
            </a:r>
            <a:r>
              <a:rPr lang="ru-RU" sz="4400" b="1" dirty="0"/>
              <a:t> </a:t>
            </a:r>
            <a:r>
              <a:rPr lang="ru-RU" sz="4400" b="1" dirty="0">
                <a:solidFill>
                  <a:srgbClr val="FF0000"/>
                </a:solidFill>
              </a:rPr>
              <a:t>2 </a:t>
            </a:r>
            <a:r>
              <a:rPr lang="ru-RU" sz="4400" b="1" dirty="0" err="1">
                <a:solidFill>
                  <a:srgbClr val="FF0000"/>
                </a:solidFill>
              </a:rPr>
              <a:t>термостати</a:t>
            </a:r>
            <a:r>
              <a:rPr lang="ru-RU" sz="4400" b="1" dirty="0">
                <a:solidFill>
                  <a:srgbClr val="FF0000"/>
                </a:solidFill>
              </a:rPr>
              <a:t> </a:t>
            </a:r>
            <a:r>
              <a:rPr lang="ru-RU" sz="4400" b="1" dirty="0"/>
              <a:t>– </a:t>
            </a:r>
            <a:r>
              <a:rPr lang="ru-RU" sz="4400" b="1" dirty="0" err="1"/>
              <a:t>знизу</a:t>
            </a:r>
            <a:r>
              <a:rPr lang="ru-RU" sz="4400" b="1" dirty="0"/>
              <a:t> та </a:t>
            </a:r>
            <a:r>
              <a:rPr lang="ru-RU" sz="4400" b="1" dirty="0" err="1"/>
              <a:t>зверху</a:t>
            </a:r>
            <a:r>
              <a:rPr lang="ru-RU" sz="4400" b="1" dirty="0"/>
              <a:t>.</a:t>
            </a:r>
            <a:endParaRPr lang="ru-RU" sz="4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91" y="257055"/>
            <a:ext cx="962145" cy="962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813063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A76616-A844-471C-8FA2-5988FDBD2268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3134308" y="476130"/>
            <a:ext cx="72378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/>
              <a:t>Подвійна</a:t>
            </a:r>
            <a:r>
              <a:rPr lang="ru-RU" sz="4000" b="1" dirty="0"/>
              <a:t> </a:t>
            </a:r>
            <a:r>
              <a:rPr lang="ru-RU" sz="4000" b="1" dirty="0" err="1"/>
              <a:t>термоізоляція</a:t>
            </a:r>
            <a:r>
              <a:rPr lang="ru-RU" sz="4000" b="1" dirty="0"/>
              <a:t>! </a:t>
            </a:r>
            <a:endParaRPr lang="ru-RU" sz="4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807" y="308439"/>
            <a:ext cx="956870" cy="95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图片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513" y="1265309"/>
            <a:ext cx="3793304" cy="2876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1BBFCF2-87F4-4521-B7E3-4A2529DB98D2}"/>
              </a:ext>
            </a:extLst>
          </p:cNvPr>
          <p:cNvSpPr/>
          <p:nvPr/>
        </p:nvSpPr>
        <p:spPr>
          <a:xfrm>
            <a:off x="961996" y="4417890"/>
            <a:ext cx="105543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Значна</a:t>
            </a:r>
            <a:r>
              <a:rPr lang="ru-RU" sz="2400" b="1" dirty="0">
                <a:solidFill>
                  <a:srgbClr val="FF0000"/>
                </a:solidFill>
              </a:rPr>
              <a:t> доля ринку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uk-UA" sz="2400" b="1" dirty="0">
                <a:solidFill>
                  <a:srgbClr val="FF0000"/>
                </a:solidFill>
              </a:rPr>
              <a:t>це</a:t>
            </a:r>
            <a:r>
              <a:rPr lang="ru-RU" sz="2400" b="1" dirty="0">
                <a:solidFill>
                  <a:srgbClr val="FF0000"/>
                </a:solidFill>
              </a:rPr>
              <a:t> п</a:t>
            </a:r>
            <a:r>
              <a:rPr lang="uk-UA" sz="2400" b="1" dirty="0">
                <a:solidFill>
                  <a:srgbClr val="FF0000"/>
                </a:solidFill>
              </a:rPr>
              <a:t>і</a:t>
            </a:r>
            <a:r>
              <a:rPr lang="ru-RU" sz="2400" b="1" dirty="0" err="1">
                <a:solidFill>
                  <a:srgbClr val="FF0000"/>
                </a:solidFill>
              </a:rPr>
              <a:t>чки</a:t>
            </a:r>
            <a:r>
              <a:rPr lang="ru-RU" sz="2400" b="1" dirty="0">
                <a:solidFill>
                  <a:srgbClr val="FF0000"/>
                </a:solidFill>
              </a:rPr>
              <a:t> без </a:t>
            </a:r>
            <a:r>
              <a:rPr lang="ru-RU" sz="2400" b="1" dirty="0" err="1">
                <a:solidFill>
                  <a:srgbClr val="FF0000"/>
                </a:solidFill>
              </a:rPr>
              <a:t>теплозахисту</a:t>
            </a:r>
            <a:r>
              <a:rPr lang="ru-RU" sz="2400" b="1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ru-RU" sz="2400" b="1" dirty="0" err="1">
                <a:solidFill>
                  <a:srgbClr val="FF0000"/>
                </a:solidFill>
              </a:rPr>
              <a:t>Це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додатковий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нагр</a:t>
            </a:r>
            <a:r>
              <a:rPr lang="uk-UA" sz="2400" b="1" dirty="0">
                <a:solidFill>
                  <a:srgbClr val="FF0000"/>
                </a:solidFill>
              </a:rPr>
              <a:t>і</a:t>
            </a:r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ru-RU" sz="2400" b="1" dirty="0" err="1">
                <a:solidFill>
                  <a:srgbClr val="FF0000"/>
                </a:solidFill>
              </a:rPr>
              <a:t>зовнішніх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стінок</a:t>
            </a:r>
            <a:r>
              <a:rPr lang="ru-RU" sz="2400" b="1" dirty="0">
                <a:solidFill>
                  <a:srgbClr val="FF0000"/>
                </a:solidFill>
              </a:rPr>
              <a:t> п</a:t>
            </a:r>
            <a:r>
              <a:rPr lang="uk-UA" sz="2400" b="1" dirty="0" err="1">
                <a:solidFill>
                  <a:srgbClr val="FF0000"/>
                </a:solidFill>
              </a:rPr>
              <a:t>ічки</a:t>
            </a:r>
            <a:r>
              <a:rPr lang="ru-RU" sz="2400" b="1" dirty="0">
                <a:solidFill>
                  <a:srgbClr val="FF0000"/>
                </a:solidFill>
              </a:rPr>
              <a:t>, </a:t>
            </a:r>
            <a:r>
              <a:rPr lang="ru-RU" sz="2400" b="1" dirty="0" err="1">
                <a:solidFill>
                  <a:srgbClr val="FF0000"/>
                </a:solidFill>
              </a:rPr>
              <a:t>втрата</a:t>
            </a:r>
            <a:r>
              <a:rPr lang="ru-RU" sz="2400" b="1" dirty="0">
                <a:solidFill>
                  <a:srgbClr val="FF0000"/>
                </a:solidFill>
              </a:rPr>
              <a:t> тепла і </a:t>
            </a:r>
            <a:r>
              <a:rPr lang="ru-RU" sz="2400" b="1" dirty="0" err="1">
                <a:solidFill>
                  <a:srgbClr val="FF0000"/>
                </a:solidFill>
              </a:rPr>
              <a:t>збільшення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енергоспоживання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731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">
      <a:majorFont>
        <a:latin typeface="Montserrat Bold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168</Words>
  <Application>Microsoft Office PowerPoint</Application>
  <PresentationFormat>Широкоэкранный</PresentationFormat>
  <Paragraphs>58</Paragraphs>
  <Slides>12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Montserrat</vt:lpstr>
      <vt:lpstr>Montserrat Bold</vt:lpstr>
      <vt:lpstr>Тема Office</vt:lpstr>
      <vt:lpstr>Adobe Photoshop Image</vt:lpstr>
      <vt:lpstr>Електричні пічки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Danya</dc:creator>
  <cp:lastModifiedBy>Александр Крывунь</cp:lastModifiedBy>
  <cp:revision>74</cp:revision>
  <dcterms:created xsi:type="dcterms:W3CDTF">2019-02-20T15:38:26Z</dcterms:created>
  <dcterms:modified xsi:type="dcterms:W3CDTF">2019-09-24T09:33:25Z</dcterms:modified>
</cp:coreProperties>
</file>