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5" r:id="rId2"/>
  </p:sldMasterIdLst>
  <p:notesMasterIdLst>
    <p:notesMasterId r:id="rId18"/>
  </p:notesMasterIdLst>
  <p:sldIdLst>
    <p:sldId id="306" r:id="rId3"/>
    <p:sldId id="311" r:id="rId4"/>
    <p:sldId id="312" r:id="rId5"/>
    <p:sldId id="313" r:id="rId6"/>
    <p:sldId id="304" r:id="rId7"/>
    <p:sldId id="267" r:id="rId8"/>
    <p:sldId id="309" r:id="rId9"/>
    <p:sldId id="268" r:id="rId10"/>
    <p:sldId id="307" r:id="rId11"/>
    <p:sldId id="269" r:id="rId12"/>
    <p:sldId id="305" r:id="rId13"/>
    <p:sldId id="271" r:id="rId14"/>
    <p:sldId id="308" r:id="rId15"/>
    <p:sldId id="310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22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76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61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885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327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60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017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91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387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03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2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  <p15:guide id="3" orient="horz" pos="360">
          <p15:clr>
            <a:srgbClr val="F26B43"/>
          </p15:clr>
        </p15:guide>
        <p15:guide id="4" orient="horz" pos="3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653C3-82F7-455B-A52F-829A751A9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8"/>
            <a:ext cx="9227942" cy="2560550"/>
          </a:xfrm>
        </p:spPr>
        <p:txBody>
          <a:bodyPr>
            <a:normAutofit/>
          </a:bodyPr>
          <a:lstStyle/>
          <a:p>
            <a:r>
              <a:rPr lang="uk-UA" sz="3600" dirty="0"/>
              <a:t>ЧАЙНИКИ ЕЛЕКТРИЧНІ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1A57BA-8EFE-4644-B97F-D19C9063D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131" y="1484415"/>
            <a:ext cx="1104405" cy="11044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77540F-FDDB-487E-B44C-831B15F16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24" y="1539250"/>
            <a:ext cx="1052449" cy="1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05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80</a:t>
            </a:r>
            <a:r>
              <a:rPr lang="en-US" sz="2400" b="1" dirty="0"/>
              <a:t>-B </a:t>
            </a:r>
            <a:endParaRPr lang="uk-UA" sz="2400" b="1" dirty="0"/>
          </a:p>
          <a:p>
            <a:pPr>
              <a:lnSpc>
                <a:spcPct val="120000"/>
              </a:lnSpc>
            </a:pPr>
            <a:endParaRPr lang="en-US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1100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Ємність </a:t>
            </a:r>
            <a:r>
              <a:rPr lang="en-US" b="1" dirty="0"/>
              <a:t>1</a:t>
            </a:r>
            <a:r>
              <a:rPr lang="uk-UA" b="1" dirty="0"/>
              <a:t> л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прот</a:t>
            </a:r>
            <a:r>
              <a:rPr lang="uk-UA" b="1" dirty="0"/>
              <a:t>і</a:t>
            </a:r>
            <a:r>
              <a:rPr lang="ru-RU" b="1" dirty="0" err="1"/>
              <a:t>кання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  <a:endParaRPr lang="en-US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LED </a:t>
            </a:r>
            <a:r>
              <a:rPr lang="uk-UA" b="1" dirty="0"/>
              <a:t>підсвітка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Корпус</a:t>
            </a:r>
            <a:r>
              <a:rPr lang="en-US" dirty="0"/>
              <a:t>:</a:t>
            </a:r>
            <a:r>
              <a:rPr lang="uk-UA" dirty="0"/>
              <a:t> міцне термостійке скло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Колір пластика</a:t>
            </a:r>
            <a:r>
              <a:rPr lang="en-US" dirty="0"/>
              <a:t>: </a:t>
            </a:r>
            <a:r>
              <a:rPr lang="uk-UA" dirty="0"/>
              <a:t>чорний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Star: 10 Points 5">
            <a:extLst>
              <a:ext uri="{FF2B5EF4-FFF2-40B4-BE49-F238E27FC236}">
                <a16:creationId xmlns:a16="http://schemas.microsoft.com/office/drawing/2014/main" id="{515752F6-3300-499D-AD4A-50FA11078BFF}"/>
              </a:ext>
            </a:extLst>
          </p:cNvPr>
          <p:cNvSpPr/>
          <p:nvPr/>
        </p:nvSpPr>
        <p:spPr>
          <a:xfrm>
            <a:off x="5019674" y="3721215"/>
            <a:ext cx="2543175" cy="2390775"/>
          </a:xfrm>
          <a:prstGeom prst="star10">
            <a:avLst/>
          </a:prstGeom>
          <a:solidFill>
            <a:srgbClr val="F2CD00"/>
          </a:solidFill>
          <a:ln>
            <a:solidFill>
              <a:srgbClr val="F2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Компактний скляний чайник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9960B3-BEF8-4C7D-B443-6250B443B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471" y="634024"/>
            <a:ext cx="4479212" cy="4450359"/>
          </a:xfrm>
          <a:prstGeom prst="rect">
            <a:avLst/>
          </a:prstGeom>
        </p:spPr>
      </p:pic>
      <p:sp>
        <p:nvSpPr>
          <p:cNvPr id="7" name="TextBox 33">
            <a:extLst>
              <a:ext uri="{FF2B5EF4-FFF2-40B4-BE49-F238E27FC236}">
                <a16:creationId xmlns:a16="http://schemas.microsoft.com/office/drawing/2014/main" id="{7E5FD68C-69A7-472E-B11A-1F3A2A0547B8}"/>
              </a:ext>
            </a:extLst>
          </p:cNvPr>
          <p:cNvSpPr txBox="1"/>
          <p:nvPr/>
        </p:nvSpPr>
        <p:spPr>
          <a:xfrm>
            <a:off x="8607705" y="5264168"/>
            <a:ext cx="1129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</a:rPr>
              <a:t>РЦ </a:t>
            </a:r>
            <a:r>
              <a:rPr lang="en-US" sz="2000" b="1" dirty="0">
                <a:solidFill>
                  <a:srgbClr val="FF0000"/>
                </a:solidFill>
              </a:rPr>
              <a:t>549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20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EE33C-CC82-432B-A963-61D60A94C3A6}"/>
              </a:ext>
            </a:extLst>
          </p:cNvPr>
          <p:cNvSpPr txBox="1"/>
          <p:nvPr/>
        </p:nvSpPr>
        <p:spPr>
          <a:xfrm>
            <a:off x="1563238" y="1126435"/>
            <a:ext cx="906552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Розумні чайники для безлічі завдань!</a:t>
            </a:r>
          </a:p>
          <a:p>
            <a:pPr algn="ctr"/>
            <a:endParaRPr lang="uk-UA" sz="2800" b="1" dirty="0"/>
          </a:p>
          <a:p>
            <a:pPr algn="ctr"/>
            <a:r>
              <a:rPr lang="uk-UA" sz="2800" dirty="0"/>
              <a:t>Для любителів різних видів чаю, для приготування дитячого харчування, для тих, хто хоче постійно мати гарячу воду під рукою </a:t>
            </a:r>
          </a:p>
          <a:p>
            <a:pPr algn="ctr"/>
            <a:endParaRPr lang="uk-UA" sz="2800" dirty="0"/>
          </a:p>
          <a:p>
            <a:pPr algn="ctr"/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497887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804" y="266218"/>
            <a:ext cx="5223986" cy="502968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7</a:t>
            </a:r>
            <a:r>
              <a:rPr lang="en-US" sz="2400" b="1" dirty="0"/>
              <a:t>9-S</a:t>
            </a:r>
            <a:r>
              <a:rPr lang="uk-UA" sz="2400" b="1" dirty="0"/>
              <a:t> </a:t>
            </a:r>
            <a:r>
              <a:rPr lang="en-US" sz="2400" b="1" dirty="0"/>
              <a:t>Smart</a:t>
            </a:r>
            <a:endParaRPr lang="uk-UA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Ємність </a:t>
            </a:r>
            <a:r>
              <a:rPr lang="en-US" dirty="0"/>
              <a:t>1,7</a:t>
            </a:r>
            <a:r>
              <a:rPr lang="uk-UA" dirty="0"/>
              <a:t> л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</a:t>
            </a:r>
            <a:r>
              <a:rPr lang="uk-UA" b="1" dirty="0"/>
              <a:t>Електронне управління</a:t>
            </a:r>
            <a:r>
              <a:rPr lang="en-US" b="1" dirty="0"/>
              <a:t>:</a:t>
            </a:r>
            <a:r>
              <a:rPr lang="uk-UA" b="1" dirty="0"/>
              <a:t> багатофункціональний </a:t>
            </a:r>
            <a:r>
              <a:rPr lang="uk-UA" b="1" dirty="0" err="1"/>
              <a:t>джойстік</a:t>
            </a:r>
            <a:r>
              <a:rPr lang="en-US" b="1" dirty="0"/>
              <a:t> (Sensor touch)</a:t>
            </a:r>
            <a:endParaRPr lang="uk-UA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en-US" b="1" dirty="0"/>
              <a:t>LCD</a:t>
            </a:r>
            <a:r>
              <a:rPr lang="uk-UA" b="1" dirty="0"/>
              <a:t> </a:t>
            </a:r>
            <a:r>
              <a:rPr lang="uk-UA" b="1" dirty="0" err="1"/>
              <a:t>дісплей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Регулювання температури води від </a:t>
            </a:r>
            <a:r>
              <a:rPr lang="uk-UA" b="1" dirty="0">
                <a:solidFill>
                  <a:srgbClr val="FF0000"/>
                </a:solidFill>
              </a:rPr>
              <a:t>40</a:t>
            </a:r>
            <a:r>
              <a:rPr lang="en-US" b="1" baseline="30000" dirty="0">
                <a:solidFill>
                  <a:srgbClr val="FF0000"/>
                </a:solidFill>
              </a:rPr>
              <a:t> 0</a:t>
            </a:r>
            <a:r>
              <a:rPr lang="uk-UA" b="1" baseline="30000" dirty="0">
                <a:solidFill>
                  <a:srgbClr val="FF0000"/>
                </a:solidFill>
              </a:rPr>
              <a:t> </a:t>
            </a:r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b="1" dirty="0"/>
              <a:t>до 100</a:t>
            </a:r>
            <a:r>
              <a:rPr lang="en-US" b="1" baseline="30000" dirty="0"/>
              <a:t> 0</a:t>
            </a:r>
            <a:endParaRPr lang="uk-UA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Кольорові індикатори температури води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Підтримування температури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Знімна кришка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Корпус</a:t>
            </a:r>
            <a:r>
              <a:rPr lang="en-US" dirty="0"/>
              <a:t>:</a:t>
            </a:r>
            <a:r>
              <a:rPr lang="uk-UA" dirty="0"/>
              <a:t> нержавіюча сталь. Колір пластика</a:t>
            </a:r>
            <a:r>
              <a:rPr lang="en-US" dirty="0"/>
              <a:t>: </a:t>
            </a:r>
            <a:r>
              <a:rPr lang="uk-UA" dirty="0"/>
              <a:t>чорний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A8F931-89CB-4A22-92C7-41727661C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076" y="-30194"/>
            <a:ext cx="4162899" cy="5580793"/>
          </a:xfrm>
          <a:prstGeom prst="rect">
            <a:avLst/>
          </a:prstGeom>
        </p:spPr>
      </p:pic>
      <p:sp>
        <p:nvSpPr>
          <p:cNvPr id="6" name="TextBox 33">
            <a:extLst>
              <a:ext uri="{FF2B5EF4-FFF2-40B4-BE49-F238E27FC236}">
                <a16:creationId xmlns:a16="http://schemas.microsoft.com/office/drawing/2014/main" id="{CEE4E80B-2531-4435-B73F-FB078CF7BE8C}"/>
              </a:ext>
            </a:extLst>
          </p:cNvPr>
          <p:cNvSpPr txBox="1"/>
          <p:nvPr/>
        </p:nvSpPr>
        <p:spPr>
          <a:xfrm>
            <a:off x="5911528" y="5617711"/>
            <a:ext cx="2536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</a:rPr>
              <a:t>РЦ </a:t>
            </a:r>
            <a:r>
              <a:rPr lang="en-US" sz="2000" b="1" dirty="0"/>
              <a:t>1097/</a:t>
            </a:r>
            <a:r>
              <a:rPr lang="en-US" sz="2000" b="1" dirty="0">
                <a:solidFill>
                  <a:srgbClr val="FF0000"/>
                </a:solidFill>
              </a:rPr>
              <a:t>919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6F4C41-6E13-42A4-9A7D-744DA36FD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961" y="3429001"/>
            <a:ext cx="2993044" cy="248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83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804" y="266218"/>
            <a:ext cx="5223986" cy="502968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7</a:t>
            </a:r>
            <a:r>
              <a:rPr lang="en-US" sz="2400" b="1" dirty="0"/>
              <a:t>9-B</a:t>
            </a:r>
            <a:r>
              <a:rPr lang="uk-UA" sz="2400" b="1" dirty="0"/>
              <a:t> </a:t>
            </a:r>
            <a:r>
              <a:rPr lang="en-US" sz="2400" b="1" dirty="0"/>
              <a:t>Smart</a:t>
            </a:r>
            <a:endParaRPr lang="uk-UA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Ємність </a:t>
            </a:r>
            <a:r>
              <a:rPr lang="en-US" dirty="0"/>
              <a:t>1,7</a:t>
            </a:r>
            <a:r>
              <a:rPr lang="uk-UA" dirty="0"/>
              <a:t> л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</a:t>
            </a:r>
            <a:r>
              <a:rPr lang="uk-UA" b="1" dirty="0"/>
              <a:t>Електронне управління</a:t>
            </a:r>
            <a:r>
              <a:rPr lang="en-US" b="1" dirty="0"/>
              <a:t>:</a:t>
            </a:r>
            <a:r>
              <a:rPr lang="uk-UA" b="1" dirty="0"/>
              <a:t> багатофункціональний </a:t>
            </a:r>
            <a:r>
              <a:rPr lang="uk-UA" b="1" dirty="0" err="1"/>
              <a:t>джойстік</a:t>
            </a:r>
            <a:r>
              <a:rPr lang="en-US" b="1" dirty="0"/>
              <a:t> (Sensor touch)</a:t>
            </a:r>
            <a:endParaRPr lang="uk-UA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en-US" b="1" dirty="0"/>
              <a:t>LCD</a:t>
            </a:r>
            <a:r>
              <a:rPr lang="uk-UA" b="1" dirty="0"/>
              <a:t> </a:t>
            </a:r>
            <a:r>
              <a:rPr lang="uk-UA" b="1" dirty="0" err="1"/>
              <a:t>дісплей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Регулювання температури води від </a:t>
            </a:r>
            <a:r>
              <a:rPr lang="uk-UA" b="1" dirty="0">
                <a:solidFill>
                  <a:srgbClr val="FF0000"/>
                </a:solidFill>
              </a:rPr>
              <a:t>40</a:t>
            </a:r>
            <a:r>
              <a:rPr lang="en-US" b="1" baseline="30000" dirty="0">
                <a:solidFill>
                  <a:srgbClr val="FF0000"/>
                </a:solidFill>
              </a:rPr>
              <a:t> 0</a:t>
            </a:r>
            <a:r>
              <a:rPr lang="uk-UA" b="1" baseline="30000" dirty="0"/>
              <a:t> </a:t>
            </a:r>
            <a:r>
              <a:rPr lang="uk-UA" b="1" dirty="0"/>
              <a:t> до 100</a:t>
            </a:r>
            <a:r>
              <a:rPr lang="en-US" b="1" baseline="30000" dirty="0"/>
              <a:t> 0</a:t>
            </a:r>
            <a:endParaRPr lang="uk-UA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Кольорові індикатори температури води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Підтримування температури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Знімна кришка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Корпус</a:t>
            </a:r>
            <a:r>
              <a:rPr lang="en-US" dirty="0"/>
              <a:t>:</a:t>
            </a:r>
            <a:r>
              <a:rPr lang="uk-UA" dirty="0"/>
              <a:t> нержавіюча сталь. Колір</a:t>
            </a:r>
            <a:r>
              <a:rPr lang="en-US" dirty="0"/>
              <a:t>: </a:t>
            </a:r>
            <a:r>
              <a:rPr lang="uk-UA" dirty="0"/>
              <a:t>чорний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8FA78D-E7F0-4C16-AC10-60E3A19EF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055" y="577311"/>
            <a:ext cx="3986737" cy="4808421"/>
          </a:xfrm>
          <a:prstGeom prst="rect">
            <a:avLst/>
          </a:prstGeom>
        </p:spPr>
      </p:pic>
      <p:sp>
        <p:nvSpPr>
          <p:cNvPr id="6" name="TextBox 33">
            <a:extLst>
              <a:ext uri="{FF2B5EF4-FFF2-40B4-BE49-F238E27FC236}">
                <a16:creationId xmlns:a16="http://schemas.microsoft.com/office/drawing/2014/main" id="{A5E76C76-27FF-4A15-8C8C-1A55E7A21B2D}"/>
              </a:ext>
            </a:extLst>
          </p:cNvPr>
          <p:cNvSpPr txBox="1"/>
          <p:nvPr/>
        </p:nvSpPr>
        <p:spPr>
          <a:xfrm>
            <a:off x="5911528" y="5617711"/>
            <a:ext cx="2536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</a:rPr>
              <a:t>РЦ </a:t>
            </a:r>
            <a:r>
              <a:rPr lang="en-US" sz="2000" b="1" dirty="0"/>
              <a:t>1099/</a:t>
            </a:r>
            <a:r>
              <a:rPr lang="en-US" sz="2000" b="1" dirty="0">
                <a:solidFill>
                  <a:srgbClr val="FF0000"/>
                </a:solidFill>
              </a:rPr>
              <a:t>929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44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804" y="266218"/>
            <a:ext cx="5223986" cy="502968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RKT8</a:t>
            </a:r>
            <a:r>
              <a:rPr lang="uk-UA" sz="2400" b="1" dirty="0"/>
              <a:t>6</a:t>
            </a:r>
            <a:r>
              <a:rPr lang="en-US" sz="2400" b="1" dirty="0"/>
              <a:t>-GB</a:t>
            </a:r>
            <a:r>
              <a:rPr lang="uk-UA" sz="2400" b="1" dirty="0"/>
              <a:t> </a:t>
            </a:r>
            <a:r>
              <a:rPr lang="en-US" sz="2400" b="1" dirty="0"/>
              <a:t>Smart</a:t>
            </a:r>
            <a:endParaRPr lang="uk-UA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Ємність </a:t>
            </a:r>
            <a:r>
              <a:rPr lang="en-US" dirty="0"/>
              <a:t>1,7</a:t>
            </a:r>
            <a:r>
              <a:rPr lang="uk-UA" dirty="0"/>
              <a:t> л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</a:t>
            </a:r>
            <a:r>
              <a:rPr lang="uk-UA" b="1" dirty="0"/>
              <a:t>Електронне управління з функцією кип'ятіння та 13 рівнями налаштування температури для різних потреб</a:t>
            </a:r>
            <a:endParaRPr lang="en-US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від </a:t>
            </a:r>
            <a:r>
              <a:rPr lang="uk-UA" b="1" dirty="0">
                <a:solidFill>
                  <a:srgbClr val="FF0000"/>
                </a:solidFill>
              </a:rPr>
              <a:t>40</a:t>
            </a:r>
            <a:r>
              <a:rPr lang="en-US" b="1" baseline="30000" dirty="0">
                <a:solidFill>
                  <a:srgbClr val="FF0000"/>
                </a:solidFill>
              </a:rPr>
              <a:t> 0</a:t>
            </a:r>
            <a:r>
              <a:rPr lang="uk-UA" b="1" baseline="30000" dirty="0">
                <a:solidFill>
                  <a:srgbClr val="FF0000"/>
                </a:solidFill>
              </a:rPr>
              <a:t> </a:t>
            </a:r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b="1" dirty="0"/>
              <a:t>до 100</a:t>
            </a:r>
            <a:r>
              <a:rPr lang="en-US" b="1" baseline="30000" dirty="0"/>
              <a:t> 0</a:t>
            </a:r>
            <a:r>
              <a:rPr lang="en-US" b="1" dirty="0"/>
              <a:t> </a:t>
            </a:r>
            <a:endParaRPr lang="uk-UA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Великий дисплей для управління температурними режимами на корпусі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en-US" b="1" dirty="0"/>
              <a:t>4 </a:t>
            </a:r>
            <a:r>
              <a:rPr lang="ru-RU" b="1" dirty="0" err="1"/>
              <a:t>попередньо</a:t>
            </a:r>
            <a:r>
              <a:rPr lang="ru-RU" b="1" dirty="0"/>
              <a:t> </a:t>
            </a:r>
            <a:r>
              <a:rPr lang="ru-RU" b="1" dirty="0" err="1"/>
              <a:t>встановлені</a:t>
            </a:r>
            <a:r>
              <a:rPr lang="ru-RU" b="1" dirty="0"/>
              <a:t> </a:t>
            </a:r>
            <a:r>
              <a:rPr lang="ru-RU" b="1" dirty="0" err="1"/>
              <a:t>температурні</a:t>
            </a:r>
            <a:r>
              <a:rPr lang="ru-RU" b="1" dirty="0"/>
              <a:t> </a:t>
            </a:r>
            <a:r>
              <a:rPr lang="ru-RU" b="1" dirty="0" err="1"/>
              <a:t>режими</a:t>
            </a:r>
            <a:r>
              <a:rPr lang="en-US" b="1" dirty="0"/>
              <a:t>:</a:t>
            </a:r>
            <a:r>
              <a:rPr lang="uk-UA" b="1" dirty="0"/>
              <a:t> 70</a:t>
            </a:r>
            <a:r>
              <a:rPr lang="en-US" b="1" baseline="30000" dirty="0"/>
              <a:t> 0</a:t>
            </a:r>
            <a:r>
              <a:rPr lang="uk-UA" b="1" dirty="0"/>
              <a:t>, 80</a:t>
            </a:r>
            <a:r>
              <a:rPr lang="en-US" b="1" baseline="30000" dirty="0"/>
              <a:t> 0</a:t>
            </a:r>
            <a:r>
              <a:rPr lang="uk-UA" b="1" dirty="0"/>
              <a:t>, 90</a:t>
            </a:r>
            <a:r>
              <a:rPr lang="en-US" b="1" baseline="30000" dirty="0"/>
              <a:t> 0</a:t>
            </a:r>
            <a:r>
              <a:rPr lang="uk-UA" b="1" dirty="0"/>
              <a:t> , 100</a:t>
            </a:r>
            <a:r>
              <a:rPr lang="en-US" b="1" baseline="30000" dirty="0"/>
              <a:t> 0</a:t>
            </a:r>
            <a:endParaRPr lang="uk-UA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Підтримування температури води (2 години)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Корпус</a:t>
            </a:r>
            <a:r>
              <a:rPr lang="en-US" b="1" dirty="0"/>
              <a:t> COOL TOUCH:</a:t>
            </a:r>
            <a:r>
              <a:rPr lang="uk-UA" b="1" dirty="0"/>
              <a:t> міцне термостійке скло</a:t>
            </a:r>
            <a:r>
              <a:rPr lang="en-US" b="1" dirty="0"/>
              <a:t>, </a:t>
            </a:r>
            <a:r>
              <a:rPr lang="uk-UA" b="1" dirty="0"/>
              <a:t>покрите харчовим пластиком</a:t>
            </a:r>
            <a:r>
              <a:rPr lang="ru-RU" b="1" dirty="0"/>
              <a:t>  </a:t>
            </a:r>
            <a:r>
              <a:rPr lang="uk-UA" b="1" dirty="0"/>
              <a:t> </a:t>
            </a:r>
            <a:r>
              <a:rPr lang="en-US" b="1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A70C09-7302-425E-9789-3A5CDE22C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745" y="266218"/>
            <a:ext cx="3790192" cy="5406705"/>
          </a:xfrm>
          <a:prstGeom prst="rect">
            <a:avLst/>
          </a:prstGeom>
        </p:spPr>
      </p:pic>
      <p:sp>
        <p:nvSpPr>
          <p:cNvPr id="6" name="TextBox 33">
            <a:extLst>
              <a:ext uri="{FF2B5EF4-FFF2-40B4-BE49-F238E27FC236}">
                <a16:creationId xmlns:a16="http://schemas.microsoft.com/office/drawing/2014/main" id="{6D9B44A9-CBD2-4D02-A093-C063DD0FEB6D}"/>
              </a:ext>
            </a:extLst>
          </p:cNvPr>
          <p:cNvSpPr txBox="1"/>
          <p:nvPr/>
        </p:nvSpPr>
        <p:spPr>
          <a:xfrm>
            <a:off x="7424858" y="5759118"/>
            <a:ext cx="1129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</a:rPr>
              <a:t>РЦ </a:t>
            </a:r>
            <a:r>
              <a:rPr lang="en-US" sz="2000" b="1" dirty="0">
                <a:solidFill>
                  <a:srgbClr val="FF0000"/>
                </a:solidFill>
              </a:rPr>
              <a:t>1049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94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EE33C-CC82-432B-A963-61D60A94C3A6}"/>
              </a:ext>
            </a:extLst>
          </p:cNvPr>
          <p:cNvSpPr txBox="1"/>
          <p:nvPr/>
        </p:nvSpPr>
        <p:spPr>
          <a:xfrm>
            <a:off x="1563238" y="1126435"/>
            <a:ext cx="90655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Команда </a:t>
            </a:r>
            <a:r>
              <a:rPr lang="en-GB" sz="2800" b="1" dirty="0" err="1"/>
              <a:t>Rotex</a:t>
            </a:r>
            <a:r>
              <a:rPr lang="en-GB" sz="2800" dirty="0"/>
              <a:t> </a:t>
            </a:r>
            <a:r>
              <a:rPr lang="uk-UA" sz="2800" dirty="0"/>
              <a:t>як завжди піклується про безпеку та комфорт своїх споживачів. </a:t>
            </a:r>
          </a:p>
          <a:p>
            <a:pPr algn="ctr"/>
            <a:endParaRPr lang="uk-UA" sz="2800" dirty="0"/>
          </a:p>
          <a:p>
            <a:pPr algn="ctr"/>
            <a:r>
              <a:rPr lang="uk-UA" sz="2800" dirty="0"/>
              <a:t>Відтак, </a:t>
            </a:r>
            <a:r>
              <a:rPr lang="uk-UA" sz="2800" b="1" dirty="0"/>
              <a:t>усі моделі чайників оздоблені закритим нагрівальним елементом,</a:t>
            </a:r>
            <a:r>
              <a:rPr lang="uk-UA" sz="2800" dirty="0"/>
              <a:t> мають функцію </a:t>
            </a:r>
            <a:r>
              <a:rPr lang="uk-UA" sz="2800" b="1" dirty="0"/>
              <a:t>захисту від протікання та перегріву, </a:t>
            </a:r>
            <a:r>
              <a:rPr lang="en-US" sz="2800" b="1" dirty="0"/>
              <a:t>LED </a:t>
            </a:r>
            <a:r>
              <a:rPr lang="uk-UA" sz="2800" b="1" dirty="0"/>
              <a:t>під</a:t>
            </a:r>
            <a:r>
              <a:rPr lang="ru-RU" sz="2800" b="1" dirty="0" err="1"/>
              <a:t>світку</a:t>
            </a:r>
            <a:r>
              <a:rPr lang="ru-RU" sz="2800" b="1" dirty="0"/>
              <a:t>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234091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RKT90-G 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1500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Ємність 1,</a:t>
            </a:r>
            <a:r>
              <a:rPr lang="en-US" dirty="0"/>
              <a:t>8</a:t>
            </a:r>
            <a:r>
              <a:rPr lang="uk-UA" dirty="0"/>
              <a:t> л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п</a:t>
            </a:r>
            <a:r>
              <a:rPr lang="uk-UA" b="1" dirty="0" err="1"/>
              <a:t>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LED </a:t>
            </a:r>
            <a:r>
              <a:rPr lang="ru-RU" b="1" dirty="0" err="1"/>
              <a:t>підсвітка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Ф</a:t>
            </a:r>
            <a:r>
              <a:rPr lang="uk-UA" b="1" dirty="0" err="1"/>
              <a:t>ільтр</a:t>
            </a:r>
            <a:r>
              <a:rPr lang="uk-UA" b="1" dirty="0"/>
              <a:t> від накипу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Корпус</a:t>
            </a:r>
            <a:r>
              <a:rPr lang="en-US" dirty="0"/>
              <a:t>:</a:t>
            </a:r>
            <a:r>
              <a:rPr lang="uk-UA" dirty="0"/>
              <a:t> міцне термостійке скло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Колір</a:t>
            </a:r>
            <a:r>
              <a:rPr lang="en-US" dirty="0"/>
              <a:t>: </a:t>
            </a:r>
            <a:r>
              <a:rPr lang="uk-UA" dirty="0"/>
              <a:t>прозорий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2" descr="First Price">
            <a:extLst>
              <a:ext uri="{FF2B5EF4-FFF2-40B4-BE49-F238E27FC236}">
                <a16:creationId xmlns:a16="http://schemas.microsoft.com/office/drawing/2014/main" id="{5ED83995-3148-47F0-AB0E-01AC983A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80" y="350241"/>
            <a:ext cx="1740017" cy="174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3">
            <a:extLst>
              <a:ext uri="{FF2B5EF4-FFF2-40B4-BE49-F238E27FC236}">
                <a16:creationId xmlns:a16="http://schemas.microsoft.com/office/drawing/2014/main" id="{D86CA459-1C04-4F0E-BE0B-19C6AC7DD023}"/>
              </a:ext>
            </a:extLst>
          </p:cNvPr>
          <p:cNvSpPr txBox="1"/>
          <p:nvPr/>
        </p:nvSpPr>
        <p:spPr>
          <a:xfrm>
            <a:off x="5086698" y="4853107"/>
            <a:ext cx="1129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</a:rPr>
              <a:t>РЦ </a:t>
            </a:r>
            <a:r>
              <a:rPr lang="en-US" sz="2000" b="1" dirty="0">
                <a:solidFill>
                  <a:srgbClr val="FF0000"/>
                </a:solidFill>
              </a:rPr>
              <a:t>469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8170CB-FFED-485A-B701-C071B413B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6842"/>
            <a:ext cx="5391902" cy="58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58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91</a:t>
            </a:r>
            <a:r>
              <a:rPr lang="en-US" sz="2400" b="1" dirty="0"/>
              <a:t>-GS 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1500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Ємність 1,8 л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п</a:t>
            </a:r>
            <a:r>
              <a:rPr lang="uk-UA" b="1" dirty="0" err="1"/>
              <a:t>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LED </a:t>
            </a:r>
            <a:r>
              <a:rPr lang="ru-RU" b="1" dirty="0" err="1"/>
              <a:t>підсвітка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Фільтр від накипу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Корпус</a:t>
            </a:r>
            <a:r>
              <a:rPr lang="en-US" dirty="0"/>
              <a:t>:</a:t>
            </a:r>
            <a:r>
              <a:rPr lang="uk-UA" dirty="0"/>
              <a:t> міцне термостійке скло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Колір</a:t>
            </a:r>
            <a:r>
              <a:rPr lang="en-US" dirty="0"/>
              <a:t>: </a:t>
            </a:r>
            <a:r>
              <a:rPr lang="uk-UA" dirty="0"/>
              <a:t>прозорий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2" descr="First Price">
            <a:extLst>
              <a:ext uri="{FF2B5EF4-FFF2-40B4-BE49-F238E27FC236}">
                <a16:creationId xmlns:a16="http://schemas.microsoft.com/office/drawing/2014/main" id="{3A3E08D5-53E5-4D0A-8A7E-AEE042E29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310" y="182461"/>
            <a:ext cx="1740017" cy="174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3">
            <a:extLst>
              <a:ext uri="{FF2B5EF4-FFF2-40B4-BE49-F238E27FC236}">
                <a16:creationId xmlns:a16="http://schemas.microsoft.com/office/drawing/2014/main" id="{89D861B7-0CEB-483C-AD34-D09B1A97E664}"/>
              </a:ext>
            </a:extLst>
          </p:cNvPr>
          <p:cNvSpPr txBox="1"/>
          <p:nvPr/>
        </p:nvSpPr>
        <p:spPr>
          <a:xfrm>
            <a:off x="3744460" y="5079610"/>
            <a:ext cx="1129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</a:rPr>
              <a:t>РЦ </a:t>
            </a:r>
            <a:r>
              <a:rPr lang="en-US" sz="2000" b="1" dirty="0">
                <a:solidFill>
                  <a:srgbClr val="FF0000"/>
                </a:solidFill>
              </a:rPr>
              <a:t>499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3D0D80-FF47-4CD4-AAFE-D40CE3BF5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83" y="251610"/>
            <a:ext cx="5258534" cy="58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60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EE33C-CC82-432B-A963-61D60A94C3A6}"/>
              </a:ext>
            </a:extLst>
          </p:cNvPr>
          <p:cNvSpPr txBox="1"/>
          <p:nvPr/>
        </p:nvSpPr>
        <p:spPr>
          <a:xfrm>
            <a:off x="1563238" y="1126435"/>
            <a:ext cx="906552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Команда </a:t>
            </a:r>
            <a:r>
              <a:rPr lang="en-GB" sz="2800" b="1" dirty="0" err="1"/>
              <a:t>Rotex</a:t>
            </a:r>
            <a:r>
              <a:rPr lang="en-GB" sz="2800" dirty="0"/>
              <a:t> </a:t>
            </a:r>
            <a:r>
              <a:rPr lang="uk-UA" sz="2800" dirty="0"/>
              <a:t>як завжди піклується про безпеку та комфорт своїх споживачів. </a:t>
            </a:r>
          </a:p>
          <a:p>
            <a:pPr algn="ctr"/>
            <a:endParaRPr lang="uk-UA" sz="2800" dirty="0"/>
          </a:p>
          <a:p>
            <a:pPr algn="ctr"/>
            <a:r>
              <a:rPr lang="uk-UA" sz="2800" dirty="0"/>
              <a:t>Відтак, </a:t>
            </a:r>
            <a:r>
              <a:rPr lang="uk-UA" sz="2800" b="1" dirty="0"/>
              <a:t>усі моделі чайників оздоблені закритим нагрівальним елементом,</a:t>
            </a:r>
            <a:r>
              <a:rPr lang="uk-UA" sz="2800" dirty="0"/>
              <a:t> мають функцію </a:t>
            </a:r>
            <a:r>
              <a:rPr lang="uk-UA" sz="2800" b="1" dirty="0"/>
              <a:t>захисту від протікання та перегріву, знімний фільтр </a:t>
            </a:r>
            <a:r>
              <a:rPr lang="uk-UA" sz="2800" dirty="0"/>
              <a:t>для вашої зручності.</a:t>
            </a:r>
          </a:p>
        </p:txBody>
      </p:sp>
    </p:spTree>
    <p:extLst>
      <p:ext uri="{BB962C8B-B14F-4D97-AF65-F5344CB8AC3E}">
        <p14:creationId xmlns:p14="http://schemas.microsoft.com/office/powerpoint/2010/main" val="2936613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84</a:t>
            </a:r>
            <a:r>
              <a:rPr lang="en-US" sz="2400" b="1" dirty="0"/>
              <a:t>-GS 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Ємність 1,7 л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п</a:t>
            </a:r>
            <a:r>
              <a:rPr lang="uk-UA" b="1" dirty="0" err="1"/>
              <a:t>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LED </a:t>
            </a:r>
            <a:r>
              <a:rPr lang="ru-RU" b="1" dirty="0" err="1"/>
              <a:t>підсвітка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Корпус</a:t>
            </a:r>
            <a:r>
              <a:rPr lang="en-US" dirty="0"/>
              <a:t>:</a:t>
            </a:r>
            <a:r>
              <a:rPr lang="uk-UA" dirty="0"/>
              <a:t> міцне термостійке скло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Колір</a:t>
            </a:r>
            <a:r>
              <a:rPr lang="en-US" dirty="0"/>
              <a:t>: </a:t>
            </a:r>
            <a:r>
              <a:rPr lang="uk-UA" dirty="0"/>
              <a:t>прозорий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975140-9DD5-4996-8FAD-D77930D26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683" y="390127"/>
            <a:ext cx="4027114" cy="5148607"/>
          </a:xfrm>
          <a:prstGeom prst="rect">
            <a:avLst/>
          </a:prstGeom>
        </p:spPr>
      </p:pic>
      <p:sp>
        <p:nvSpPr>
          <p:cNvPr id="5" name="TextBox 33">
            <a:extLst>
              <a:ext uri="{FF2B5EF4-FFF2-40B4-BE49-F238E27FC236}">
                <a16:creationId xmlns:a16="http://schemas.microsoft.com/office/drawing/2014/main" id="{964D9B2A-F075-4FAF-8D6D-D898076EC141}"/>
              </a:ext>
            </a:extLst>
          </p:cNvPr>
          <p:cNvSpPr txBox="1"/>
          <p:nvPr/>
        </p:nvSpPr>
        <p:spPr>
          <a:xfrm>
            <a:off x="3744460" y="5079610"/>
            <a:ext cx="1129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</a:rPr>
              <a:t>РЦ </a:t>
            </a:r>
            <a:r>
              <a:rPr lang="en-US" sz="2000" b="1" dirty="0">
                <a:solidFill>
                  <a:srgbClr val="FF0000"/>
                </a:solidFill>
              </a:rPr>
              <a:t>649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804" y="266218"/>
            <a:ext cx="5223986" cy="502968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RKT85-GS</a:t>
            </a:r>
            <a:r>
              <a:rPr lang="uk-UA" sz="2400" b="1" dirty="0"/>
              <a:t> </a:t>
            </a:r>
            <a:r>
              <a:rPr lang="en-US" sz="2400" b="1" dirty="0"/>
              <a:t>Smart</a:t>
            </a:r>
            <a:endParaRPr lang="uk-UA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Ємність </a:t>
            </a:r>
            <a:r>
              <a:rPr lang="en-US" dirty="0"/>
              <a:t>1,7</a:t>
            </a:r>
            <a:r>
              <a:rPr lang="uk-UA" dirty="0"/>
              <a:t> л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</a:t>
            </a:r>
            <a:r>
              <a:rPr lang="uk-UA" b="1" dirty="0"/>
              <a:t>Електронне управління</a:t>
            </a:r>
            <a:r>
              <a:rPr lang="en-US" b="1" dirty="0"/>
              <a:t>. </a:t>
            </a:r>
            <a:r>
              <a:rPr lang="uk-UA" b="1" dirty="0"/>
              <a:t>Операція з двома кнопками</a:t>
            </a:r>
            <a:r>
              <a:rPr lang="en-US" b="1" dirty="0"/>
              <a:t>:</a:t>
            </a:r>
            <a:r>
              <a:rPr lang="uk-UA" b="1" dirty="0"/>
              <a:t> легко та </a:t>
            </a:r>
            <a:r>
              <a:rPr lang="uk-UA" b="1" dirty="0" err="1"/>
              <a:t>коректно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Регулювання температури води </a:t>
            </a:r>
            <a:r>
              <a:rPr lang="uk-UA" b="1" dirty="0">
                <a:solidFill>
                  <a:srgbClr val="FF0000"/>
                </a:solidFill>
              </a:rPr>
              <a:t>40</a:t>
            </a:r>
            <a:r>
              <a:rPr lang="en-US" b="1" baseline="30000" dirty="0">
                <a:solidFill>
                  <a:srgbClr val="FF0000"/>
                </a:solidFill>
              </a:rPr>
              <a:t> 0</a:t>
            </a:r>
            <a:r>
              <a:rPr lang="uk-UA" b="1" dirty="0"/>
              <a:t>, 70</a:t>
            </a:r>
            <a:r>
              <a:rPr lang="en-US" b="1" baseline="30000" dirty="0"/>
              <a:t> 0</a:t>
            </a:r>
            <a:r>
              <a:rPr lang="uk-UA" b="1" dirty="0"/>
              <a:t>, 80</a:t>
            </a:r>
            <a:r>
              <a:rPr lang="en-US" b="1" baseline="30000" dirty="0"/>
              <a:t> 0</a:t>
            </a:r>
            <a:r>
              <a:rPr lang="uk-UA" b="1" dirty="0"/>
              <a:t>, 90</a:t>
            </a:r>
            <a:r>
              <a:rPr lang="en-US" b="1" baseline="30000" dirty="0"/>
              <a:t> 0</a:t>
            </a:r>
            <a:r>
              <a:rPr lang="uk-UA" b="1" dirty="0"/>
              <a:t> , 100</a:t>
            </a:r>
            <a:r>
              <a:rPr lang="en-US" b="1" baseline="30000" dirty="0"/>
              <a:t> 0</a:t>
            </a:r>
            <a:endParaRPr lang="uk-UA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Кольорові індикатори температури води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Підтримування температури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Корпус</a:t>
            </a:r>
            <a:r>
              <a:rPr lang="en-US" b="1" dirty="0"/>
              <a:t>:</a:t>
            </a:r>
            <a:r>
              <a:rPr lang="uk-UA" b="1" dirty="0"/>
              <a:t> міцне термостійке скло</a:t>
            </a:r>
            <a:r>
              <a:rPr lang="ru-RU" b="1" dirty="0"/>
              <a:t>  </a:t>
            </a:r>
            <a:r>
              <a:rPr lang="uk-UA" b="1" dirty="0"/>
              <a:t> </a:t>
            </a:r>
            <a:r>
              <a:rPr lang="en-US" b="1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CA501D-5B3C-4BE3-B918-83D84774C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676" y="568306"/>
            <a:ext cx="4270257" cy="5385827"/>
          </a:xfrm>
          <a:prstGeom prst="rect">
            <a:avLst/>
          </a:prstGeom>
        </p:spPr>
      </p:pic>
      <p:sp>
        <p:nvSpPr>
          <p:cNvPr id="5" name="TextBox 33">
            <a:extLst>
              <a:ext uri="{FF2B5EF4-FFF2-40B4-BE49-F238E27FC236}">
                <a16:creationId xmlns:a16="http://schemas.microsoft.com/office/drawing/2014/main" id="{D9974C86-CE3F-4632-8711-DC053A2A94CE}"/>
              </a:ext>
            </a:extLst>
          </p:cNvPr>
          <p:cNvSpPr txBox="1"/>
          <p:nvPr/>
        </p:nvSpPr>
        <p:spPr>
          <a:xfrm>
            <a:off x="3744460" y="5079610"/>
            <a:ext cx="1129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</a:rPr>
              <a:t>РЦ </a:t>
            </a:r>
            <a:r>
              <a:rPr lang="en-US" sz="2000" b="1" dirty="0">
                <a:solidFill>
                  <a:srgbClr val="FF0000"/>
                </a:solidFill>
              </a:rPr>
              <a:t>799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7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RKT75-S </a:t>
            </a:r>
            <a:endParaRPr lang="uk-UA" sz="2400" b="1" dirty="0"/>
          </a:p>
          <a:p>
            <a:pPr>
              <a:lnSpc>
                <a:spcPct val="120000"/>
              </a:lnSpc>
            </a:pPr>
            <a:endParaRPr lang="en-US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Ємність </a:t>
            </a:r>
            <a:r>
              <a:rPr lang="en-US" b="1" dirty="0"/>
              <a:t>1,7</a:t>
            </a:r>
            <a:r>
              <a:rPr lang="uk-UA" b="1" dirty="0"/>
              <a:t> л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</a:t>
            </a:r>
            <a:endParaRPr lang="en-US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  <a:endParaRPr lang="en-US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LED </a:t>
            </a:r>
            <a:r>
              <a:rPr lang="uk-UA" b="1" dirty="0"/>
              <a:t>підсвітка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Корпус</a:t>
            </a:r>
            <a:r>
              <a:rPr lang="en-US" b="1" dirty="0"/>
              <a:t>:</a:t>
            </a:r>
            <a:r>
              <a:rPr lang="uk-UA" b="1" dirty="0"/>
              <a:t> високоякісна нержавіюча сталь 304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Колір</a:t>
            </a:r>
            <a:r>
              <a:rPr lang="en-US" dirty="0"/>
              <a:t>: </a:t>
            </a:r>
            <a:r>
              <a:rPr lang="uk-UA" dirty="0"/>
              <a:t>нержавіюча сталь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9AD2147D-96A9-47FD-AD5E-FA378EAB95C4}"/>
              </a:ext>
            </a:extLst>
          </p:cNvPr>
          <p:cNvSpPr txBox="1"/>
          <p:nvPr/>
        </p:nvSpPr>
        <p:spPr>
          <a:xfrm>
            <a:off x="3363985" y="5079610"/>
            <a:ext cx="1509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</a:rPr>
              <a:t>РЦ </a:t>
            </a:r>
            <a:r>
              <a:rPr lang="en-US" sz="2000" b="1" dirty="0"/>
              <a:t>729/</a:t>
            </a:r>
            <a:r>
              <a:rPr lang="en-US" sz="2000" b="1" dirty="0">
                <a:solidFill>
                  <a:srgbClr val="FF0000"/>
                </a:solidFill>
              </a:rPr>
              <a:t>619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80A525-FC0C-4A94-AB1C-9240453E0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832" y="335995"/>
            <a:ext cx="4839375" cy="56491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0BD03B-EC93-46B2-98B3-E97FC405F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368" y="1954635"/>
            <a:ext cx="1814422" cy="3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07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RKT76-RS </a:t>
            </a:r>
            <a:endParaRPr lang="uk-UA" sz="2400" b="1" dirty="0"/>
          </a:p>
          <a:p>
            <a:pPr>
              <a:lnSpc>
                <a:spcPct val="120000"/>
              </a:lnSpc>
            </a:pPr>
            <a:endParaRPr lang="en-US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Ємність </a:t>
            </a:r>
            <a:r>
              <a:rPr lang="en-US" b="1" dirty="0"/>
              <a:t>1,7</a:t>
            </a:r>
            <a:r>
              <a:rPr lang="uk-UA" b="1" dirty="0"/>
              <a:t> л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  <a:endParaRPr lang="en-US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LED </a:t>
            </a:r>
            <a:r>
              <a:rPr lang="uk-UA" b="1" dirty="0"/>
              <a:t>підсвітка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Корпус</a:t>
            </a:r>
            <a:r>
              <a:rPr lang="en-US" b="1" dirty="0"/>
              <a:t>:</a:t>
            </a:r>
            <a:r>
              <a:rPr lang="uk-UA" b="1" dirty="0"/>
              <a:t> високоякісна нержавіюча сталь 304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Колір</a:t>
            </a:r>
            <a:r>
              <a:rPr lang="en-US" dirty="0"/>
              <a:t>: </a:t>
            </a:r>
            <a:r>
              <a:rPr lang="uk-UA" dirty="0"/>
              <a:t>нержавіюча сталь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D39F48-D133-4B07-8A30-BA56FBE1C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414" y="342537"/>
            <a:ext cx="5058481" cy="5820587"/>
          </a:xfrm>
          <a:prstGeom prst="rect">
            <a:avLst/>
          </a:prstGeom>
        </p:spPr>
      </p:pic>
      <p:sp>
        <p:nvSpPr>
          <p:cNvPr id="8" name="TextBox 33">
            <a:extLst>
              <a:ext uri="{FF2B5EF4-FFF2-40B4-BE49-F238E27FC236}">
                <a16:creationId xmlns:a16="http://schemas.microsoft.com/office/drawing/2014/main" id="{980D84F3-1556-4144-B04F-33207EB76A12}"/>
              </a:ext>
            </a:extLst>
          </p:cNvPr>
          <p:cNvSpPr txBox="1"/>
          <p:nvPr/>
        </p:nvSpPr>
        <p:spPr>
          <a:xfrm>
            <a:off x="3299783" y="5079610"/>
            <a:ext cx="1509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</a:rPr>
              <a:t>РЦ </a:t>
            </a:r>
            <a:r>
              <a:rPr lang="en-US" sz="2000" b="1" dirty="0"/>
              <a:t>749/</a:t>
            </a:r>
            <a:r>
              <a:rPr lang="en-US" sz="2000" b="1" dirty="0">
                <a:solidFill>
                  <a:srgbClr val="FF0000"/>
                </a:solidFill>
              </a:rPr>
              <a:t>639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954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859</Words>
  <Application>Microsoft Office PowerPoint</Application>
  <PresentationFormat>Широкоэкранный</PresentationFormat>
  <Paragraphs>178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Montserrat</vt:lpstr>
      <vt:lpstr>Montserrat Bold</vt:lpstr>
      <vt:lpstr>Тема Office</vt:lpstr>
      <vt:lpstr>1_Тема Office</vt:lpstr>
      <vt:lpstr>ЧАЙНИКИ ЕЛЕКТРИЧНІ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Oleksii Rozum</cp:lastModifiedBy>
  <cp:revision>58</cp:revision>
  <dcterms:created xsi:type="dcterms:W3CDTF">2019-02-20T15:38:26Z</dcterms:created>
  <dcterms:modified xsi:type="dcterms:W3CDTF">2024-01-11T15:42:29Z</dcterms:modified>
</cp:coreProperties>
</file>