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7" r:id="rId2"/>
    <p:sldId id="319" r:id="rId3"/>
    <p:sldId id="313" r:id="rId4"/>
    <p:sldId id="311" r:id="rId5"/>
    <p:sldId id="306" r:id="rId6"/>
    <p:sldId id="307" r:id="rId7"/>
    <p:sldId id="309" r:id="rId8"/>
    <p:sldId id="305" r:id="rId9"/>
    <p:sldId id="314" r:id="rId10"/>
    <p:sldId id="31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8"/>
            <a:ext cx="9227942" cy="3200924"/>
          </a:xfrm>
        </p:spPr>
        <p:txBody>
          <a:bodyPr>
            <a:normAutofit/>
          </a:bodyPr>
          <a:lstStyle/>
          <a:p>
            <a:r>
              <a:rPr lang="uk-UA" dirty="0"/>
              <a:t>Нова продукція «</a:t>
            </a:r>
            <a:r>
              <a:rPr lang="en-US" dirty="0"/>
              <a:t>Rotex</a:t>
            </a:r>
            <a:r>
              <a:rPr lang="uk-UA" dirty="0"/>
              <a:t>»</a:t>
            </a:r>
            <a:br>
              <a:rPr lang="uk-UA" dirty="0"/>
            </a:br>
            <a:r>
              <a:rPr lang="uk-UA" b="1" dirty="0"/>
              <a:t>ТЕРМОПОТ</a:t>
            </a:r>
            <a:r>
              <a:rPr lang="ru-RU" b="1" dirty="0"/>
              <a:t>И</a:t>
            </a:r>
            <a:br>
              <a:rPr lang="ru-RU" sz="2800" dirty="0"/>
            </a:b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7CD04-65D7-43AC-8E92-CDDD1EDD5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457199"/>
            <a:ext cx="2175771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02E37DC2-0B08-438C-9F34-D2A80B436D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40458" y="1443135"/>
            <a:ext cx="3769664" cy="199052"/>
          </a:xfrm>
          <a:prstGeom prst="bentConnector3">
            <a:avLst>
              <a:gd name="adj1" fmla="val 589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EB7D52-78C9-4927-AE7A-9A6222066D01}"/>
              </a:ext>
            </a:extLst>
          </p:cNvPr>
          <p:cNvSpPr/>
          <p:nvPr/>
        </p:nvSpPr>
        <p:spPr>
          <a:xfrm>
            <a:off x="8880194" y="1016074"/>
            <a:ext cx="250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Блокування кришки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BD33455-F5B3-4954-8F52-6614638517E2}"/>
              </a:ext>
            </a:extLst>
          </p:cNvPr>
          <p:cNvCxnSpPr/>
          <p:nvPr/>
        </p:nvCxnSpPr>
        <p:spPr>
          <a:xfrm flipH="1">
            <a:off x="7240458" y="2495939"/>
            <a:ext cx="194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4CB221-00FF-4E41-94A5-378F3A4C865A}"/>
              </a:ext>
            </a:extLst>
          </p:cNvPr>
          <p:cNvSpPr/>
          <p:nvPr/>
        </p:nvSpPr>
        <p:spPr>
          <a:xfrm>
            <a:off x="9202123" y="2311273"/>
            <a:ext cx="240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  Індикатор кип’ятіння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5085B1C-B79B-4682-A014-6248CA3D0D2C}"/>
              </a:ext>
            </a:extLst>
          </p:cNvPr>
          <p:cNvSpPr/>
          <p:nvPr/>
        </p:nvSpPr>
        <p:spPr>
          <a:xfrm>
            <a:off x="7505995" y="4355364"/>
            <a:ext cx="411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Індикатор підтримки</a:t>
            </a:r>
          </a:p>
          <a:p>
            <a:pPr algn="ctr"/>
            <a:r>
              <a:rPr lang="uk-UA" b="1" dirty="0"/>
              <a:t> температури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40897B68-88CF-410A-AAEB-7058577C049F}"/>
              </a:ext>
            </a:extLst>
          </p:cNvPr>
          <p:cNvCxnSpPr>
            <a:cxnSpLocks/>
          </p:cNvCxnSpPr>
          <p:nvPr/>
        </p:nvCxnSpPr>
        <p:spPr>
          <a:xfrm>
            <a:off x="730565" y="1412033"/>
            <a:ext cx="3358783" cy="230155"/>
          </a:xfrm>
          <a:prstGeom prst="bentConnector3">
            <a:avLst>
              <a:gd name="adj1" fmla="val 555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886AD9F-1847-4357-9B50-05316D25EB54}"/>
              </a:ext>
            </a:extLst>
          </p:cNvPr>
          <p:cNvSpPr/>
          <p:nvPr/>
        </p:nvSpPr>
        <p:spPr>
          <a:xfrm>
            <a:off x="656365" y="692908"/>
            <a:ext cx="2595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Підтримка температури</a:t>
            </a:r>
          </a:p>
          <a:p>
            <a:pPr algn="ctr"/>
            <a:r>
              <a:rPr lang="uk-UA" b="1" dirty="0"/>
              <a:t>води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64D4CCC-B281-40E7-8913-8F336B7DC849}"/>
              </a:ext>
            </a:extLst>
          </p:cNvPr>
          <p:cNvCxnSpPr/>
          <p:nvPr/>
        </p:nvCxnSpPr>
        <p:spPr>
          <a:xfrm flipH="1">
            <a:off x="7240458" y="3564294"/>
            <a:ext cx="194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8BC3CBD-DAAD-4324-B624-26ED5806338E}"/>
              </a:ext>
            </a:extLst>
          </p:cNvPr>
          <p:cNvSpPr/>
          <p:nvPr/>
        </p:nvSpPr>
        <p:spPr>
          <a:xfrm>
            <a:off x="9367402" y="3356300"/>
            <a:ext cx="225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Повторне кип’ятіння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F45F2E9F-2662-4F60-B45B-EB420CB3891E}"/>
              </a:ext>
            </a:extLst>
          </p:cNvPr>
          <p:cNvCxnSpPr>
            <a:cxnSpLocks/>
          </p:cNvCxnSpPr>
          <p:nvPr/>
        </p:nvCxnSpPr>
        <p:spPr>
          <a:xfrm>
            <a:off x="2874438" y="2680605"/>
            <a:ext cx="121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9D024BF-A1CD-4EE7-A92C-2454F5124F64}"/>
              </a:ext>
            </a:extLst>
          </p:cNvPr>
          <p:cNvSpPr/>
          <p:nvPr/>
        </p:nvSpPr>
        <p:spPr>
          <a:xfrm>
            <a:off x="595583" y="2474559"/>
            <a:ext cx="219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Захист від перегріву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70B7A887-580C-47EA-949B-7CB2D627B5FC}"/>
              </a:ext>
            </a:extLst>
          </p:cNvPr>
          <p:cNvCxnSpPr>
            <a:cxnSpLocks/>
          </p:cNvCxnSpPr>
          <p:nvPr/>
        </p:nvCxnSpPr>
        <p:spPr>
          <a:xfrm>
            <a:off x="2874438" y="3725632"/>
            <a:ext cx="121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F023B89-B022-4DEE-AB7B-6758D97F27AF}"/>
              </a:ext>
            </a:extLst>
          </p:cNvPr>
          <p:cNvSpPr/>
          <p:nvPr/>
        </p:nvSpPr>
        <p:spPr>
          <a:xfrm>
            <a:off x="461126" y="3564294"/>
            <a:ext cx="23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Захист від протікання</a:t>
            </a:r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F958C40A-0CC4-4659-AF5F-47A5A51F3C0C}"/>
              </a:ext>
            </a:extLst>
          </p:cNvPr>
          <p:cNvCxnSpPr>
            <a:cxnSpLocks/>
          </p:cNvCxnSpPr>
          <p:nvPr/>
        </p:nvCxnSpPr>
        <p:spPr>
          <a:xfrm flipV="1">
            <a:off x="647969" y="4939101"/>
            <a:ext cx="3491301" cy="300122"/>
          </a:xfrm>
          <a:prstGeom prst="bentConnector3">
            <a:avLst>
              <a:gd name="adj1" fmla="val 703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id="{45260FF5-FE97-4312-B810-F9DA376F7A43}"/>
              </a:ext>
            </a:extLst>
          </p:cNvPr>
          <p:cNvCxnSpPr/>
          <p:nvPr/>
        </p:nvCxnSpPr>
        <p:spPr>
          <a:xfrm rot="10800000">
            <a:off x="7168395" y="4873680"/>
            <a:ext cx="4067455" cy="295479"/>
          </a:xfrm>
          <a:prstGeom prst="bentConnector3">
            <a:avLst>
              <a:gd name="adj1" fmla="val 7497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B497B-D945-40FF-8A5A-97678FC0F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12" y="1016073"/>
            <a:ext cx="2819400" cy="4324350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4D8640C-DB88-4C4D-B1F0-F0A5081FCC6C}"/>
              </a:ext>
            </a:extLst>
          </p:cNvPr>
          <p:cNvCxnSpPr>
            <a:cxnSpLocks/>
          </p:cNvCxnSpPr>
          <p:nvPr/>
        </p:nvCxnSpPr>
        <p:spPr>
          <a:xfrm flipV="1">
            <a:off x="5080000" y="5169160"/>
            <a:ext cx="0" cy="515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052B7E5-FF86-4531-9208-F50097CB658F}"/>
              </a:ext>
            </a:extLst>
          </p:cNvPr>
          <p:cNvSpPr/>
          <p:nvPr/>
        </p:nvSpPr>
        <p:spPr>
          <a:xfrm>
            <a:off x="913229" y="4497128"/>
            <a:ext cx="208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Матеріал корпусу: </a:t>
            </a:r>
          </a:p>
          <a:p>
            <a:pPr algn="ctr"/>
            <a:r>
              <a:rPr lang="uk-UA" b="1" dirty="0"/>
              <a:t>нержавіюча сталь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3A392A9-9735-41E5-B314-3FADD8311CE5}"/>
              </a:ext>
            </a:extLst>
          </p:cNvPr>
          <p:cNvSpPr/>
          <p:nvPr/>
        </p:nvSpPr>
        <p:spPr>
          <a:xfrm>
            <a:off x="4141001" y="5657260"/>
            <a:ext cx="26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Колір: нержавіюча сталь</a:t>
            </a:r>
          </a:p>
        </p:txBody>
      </p:sp>
    </p:spTree>
    <p:extLst>
      <p:ext uri="{BB962C8B-B14F-4D97-AF65-F5344CB8AC3E}">
        <p14:creationId xmlns:p14="http://schemas.microsoft.com/office/powerpoint/2010/main" val="364942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FC8186D-5737-4BD8-85A9-8197660EB6C4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685801"/>
          <a:ext cx="6096000" cy="24447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96" name="TextBox 13">
            <a:extLst>
              <a:ext uri="{FF2B5EF4-FFF2-40B4-BE49-F238E27FC236}">
                <a16:creationId xmlns:a16="http://schemas.microsoft.com/office/drawing/2014/main" id="{8C936F5A-FC42-46E0-977E-077355806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066800"/>
            <a:ext cx="222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uk-UA" sz="1800">
                <a:latin typeface="Arial" panose="020B0604020202020204" pitchFamily="34" charset="0"/>
              </a:rPr>
              <a:t> RTP302-W</a:t>
            </a:r>
            <a:endParaRPr lang="ru-RU" altLang="uk-UA" sz="1800">
              <a:latin typeface="Arial" panose="020B0604020202020204" pitchFamily="34" charset="0"/>
            </a:endParaRPr>
          </a:p>
        </p:txBody>
      </p:sp>
      <p:sp>
        <p:nvSpPr>
          <p:cNvPr id="8197" name="TextBox 14">
            <a:extLst>
              <a:ext uri="{FF2B5EF4-FFF2-40B4-BE49-F238E27FC236}">
                <a16:creationId xmlns:a16="http://schemas.microsoft.com/office/drawing/2014/main" id="{D9FA762D-8641-4ECF-A0EA-83272C6A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1"/>
            <a:ext cx="4114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>
                <a:latin typeface="Arial" panose="020B0604020202020204" pitchFamily="34" charset="0"/>
              </a:rPr>
              <a:t> Об</a:t>
            </a:r>
            <a:r>
              <a:rPr lang="en-US" altLang="uk-UA" sz="1200" b="1" dirty="0">
                <a:latin typeface="Arial" panose="020B0604020202020204" pitchFamily="34" charset="0"/>
              </a:rPr>
              <a:t>’</a:t>
            </a:r>
            <a:r>
              <a:rPr lang="uk-UA" altLang="uk-UA" sz="1200" b="1" dirty="0">
                <a:latin typeface="Arial" panose="020B0604020202020204" pitchFamily="34" charset="0"/>
              </a:rPr>
              <a:t>є</a:t>
            </a:r>
            <a:r>
              <a:rPr lang="ru-RU" altLang="uk-UA" sz="1200" b="1" dirty="0">
                <a:latin typeface="Arial" panose="020B0604020202020204" pitchFamily="34" charset="0"/>
              </a:rPr>
              <a:t>м </a:t>
            </a:r>
            <a:r>
              <a:rPr lang="en-US" altLang="uk-UA" sz="1200" b="1" dirty="0">
                <a:latin typeface="Arial" panose="020B0604020202020204" pitchFamily="34" charset="0"/>
              </a:rPr>
              <a:t>2</a:t>
            </a:r>
            <a:r>
              <a:rPr lang="ru-RU" altLang="uk-UA" sz="1200" b="1" dirty="0">
                <a:latin typeface="Arial" panose="020B0604020202020204" pitchFamily="34" charset="0"/>
              </a:rPr>
              <a:t>,</a:t>
            </a:r>
            <a:r>
              <a:rPr lang="en-US" altLang="uk-UA" sz="1200" b="1" dirty="0">
                <a:latin typeface="Arial" panose="020B0604020202020204" pitchFamily="34" charset="0"/>
              </a:rPr>
              <a:t>5</a:t>
            </a:r>
            <a:r>
              <a:rPr lang="ru-RU" altLang="uk-UA" sz="1200" b="1" dirty="0">
                <a:latin typeface="Arial" panose="020B0604020202020204" pitchFamily="34" charset="0"/>
              </a:rPr>
              <a:t> 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uk-UA" altLang="uk-UA" sz="1200" b="1" dirty="0">
                <a:latin typeface="Arial" panose="020B0604020202020204" pitchFamily="34" charset="0"/>
              </a:rPr>
              <a:t>Потужність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en-US" altLang="uk-UA" sz="1200" b="1" dirty="0">
                <a:latin typeface="Arial" panose="020B0604020202020204" pitchFamily="34" charset="0"/>
              </a:rPr>
              <a:t>800</a:t>
            </a:r>
            <a:r>
              <a:rPr lang="uk-UA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>
                <a:latin typeface="Arial" panose="020B0604020202020204" pitchFamily="34" charset="0"/>
              </a:rPr>
              <a:t>Вт</a:t>
            </a:r>
            <a:endParaRPr lang="en-US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Прихований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нагрівальний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елемент</a:t>
            </a:r>
            <a:r>
              <a:rPr lang="ru-RU" altLang="uk-UA" sz="1200" b="1" dirty="0">
                <a:latin typeface="Arial" panose="020B0604020202020204" pitchFamily="34" charset="0"/>
              </a:rPr>
              <a:t>  з </a:t>
            </a:r>
            <a:r>
              <a:rPr lang="ru-RU" altLang="uk-UA" sz="1200" b="1" dirty="0" err="1">
                <a:latin typeface="Arial" panose="020B0604020202020204" pitchFamily="34" charset="0"/>
              </a:rPr>
              <a:t>нержавіючої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сталі</a:t>
            </a:r>
            <a:endParaRPr lang="ru-RU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Колба з </a:t>
            </a:r>
            <a:r>
              <a:rPr lang="ru-RU" altLang="uk-UA" sz="1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високоякісної</a:t>
            </a:r>
            <a:r>
              <a:rPr lang="ru-RU" altLang="uk-UA" sz="1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нержавіючої</a:t>
            </a:r>
            <a:r>
              <a:rPr lang="ru-RU" altLang="uk-UA" sz="1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сталі</a:t>
            </a:r>
            <a:r>
              <a:rPr lang="ru-RU" altLang="uk-UA" sz="1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uk-UA" sz="1200" b="1" dirty="0">
                <a:solidFill>
                  <a:srgbClr val="FF0000"/>
                </a:solidFill>
                <a:latin typeface="Arial" panose="020B0604020202020204" pitchFamily="34" charset="0"/>
              </a:rPr>
              <a:t>304</a:t>
            </a:r>
            <a:endParaRPr lang="uk-UA" altLang="uk-UA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uk-UA" sz="1200" b="1" dirty="0">
                <a:latin typeface="Arial" panose="020B0604020202020204" pitchFamily="34" charset="0"/>
              </a:rPr>
              <a:t>Автоматичне відключення при закипанні</a:t>
            </a:r>
            <a:endParaRPr lang="en-US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 err="1">
                <a:latin typeface="Arial" panose="020B0604020202020204" pitchFamily="34" charset="0"/>
              </a:rPr>
              <a:t>Підтримка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температури</a:t>
            </a:r>
            <a:r>
              <a:rPr lang="ru-RU" altLang="uk-UA" sz="1200" b="1" dirty="0">
                <a:latin typeface="Arial" panose="020B0604020202020204" pitchFamily="34" charset="0"/>
              </a:rPr>
              <a:t> води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>
                <a:latin typeface="Arial" panose="020B0604020202020204" pitchFamily="34" charset="0"/>
              </a:rPr>
              <a:t>Шкала </a:t>
            </a:r>
            <a:r>
              <a:rPr lang="ru-RU" altLang="uk-UA" sz="1200" b="1" dirty="0" err="1">
                <a:latin typeface="Arial" panose="020B0604020202020204" pitchFamily="34" charset="0"/>
              </a:rPr>
              <a:t>рівня</a:t>
            </a:r>
            <a:r>
              <a:rPr lang="ru-RU" altLang="uk-UA" sz="1200" b="1" dirty="0">
                <a:latin typeface="Arial" panose="020B0604020202020204" pitchFamily="34" charset="0"/>
              </a:rPr>
              <a:t> води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 err="1">
                <a:latin typeface="Arial" panose="020B0604020202020204" pitchFamily="34" charset="0"/>
              </a:rPr>
              <a:t>Індикатор</a:t>
            </a:r>
            <a:r>
              <a:rPr lang="ru-RU" altLang="uk-UA" sz="1200" b="1" dirty="0">
                <a:latin typeface="Arial" panose="020B0604020202020204" pitchFamily="34" charset="0"/>
              </a:rPr>
              <a:t> кип</a:t>
            </a:r>
            <a:r>
              <a:rPr lang="en-US" altLang="uk-UA" sz="1200" b="1" dirty="0">
                <a:latin typeface="Arial" panose="020B0604020202020204" pitchFamily="34" charset="0"/>
              </a:rPr>
              <a:t>’</a:t>
            </a:r>
            <a:r>
              <a:rPr lang="ru-RU" altLang="uk-UA" sz="1200" b="1" dirty="0" err="1">
                <a:latin typeface="Arial" panose="020B0604020202020204" pitchFamily="34" charset="0"/>
              </a:rPr>
              <a:t>ятіння</a:t>
            </a:r>
            <a:endParaRPr lang="ru-RU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 err="1">
                <a:latin typeface="Arial" panose="020B0604020202020204" pitchFamily="34" charset="0"/>
              </a:rPr>
              <a:t>Індикатор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підтримки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температури</a:t>
            </a:r>
            <a:endParaRPr lang="ru-RU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 err="1">
                <a:latin typeface="Arial" panose="020B0604020202020204" pitchFamily="34" charset="0"/>
              </a:rPr>
              <a:t>Захист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від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перегріву</a:t>
            </a:r>
            <a:endParaRPr lang="ru-RU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 err="1">
                <a:latin typeface="Arial" panose="020B0604020202020204" pitchFamily="34" charset="0"/>
              </a:rPr>
              <a:t>Захист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від</a:t>
            </a:r>
            <a:r>
              <a:rPr lang="ru-RU" altLang="uk-UA" sz="1200" b="1" dirty="0">
                <a:latin typeface="Arial" panose="020B0604020202020204" pitchFamily="34" charset="0"/>
              </a:rPr>
              <a:t> </a:t>
            </a:r>
            <a:r>
              <a:rPr lang="ru-RU" altLang="uk-UA" sz="1200" b="1" dirty="0" err="1">
                <a:latin typeface="Arial" panose="020B0604020202020204" pitchFamily="34" charset="0"/>
              </a:rPr>
              <a:t>протікання</a:t>
            </a:r>
            <a:endParaRPr lang="ru-RU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 err="1">
                <a:latin typeface="Arial" panose="020B0604020202020204" pitchFamily="34" charset="0"/>
              </a:rPr>
              <a:t>Зручна</a:t>
            </a:r>
            <a:r>
              <a:rPr lang="ru-RU" altLang="uk-UA" sz="1200" b="1" dirty="0">
                <a:latin typeface="Arial" panose="020B0604020202020204" pitchFamily="34" charset="0"/>
              </a:rPr>
              <a:t> ручка для </a:t>
            </a:r>
            <a:r>
              <a:rPr lang="ru-RU" altLang="uk-UA" sz="1200" b="1" dirty="0" err="1">
                <a:latin typeface="Arial" panose="020B0604020202020204" pitchFamily="34" charset="0"/>
              </a:rPr>
              <a:t>перенесення</a:t>
            </a:r>
            <a:endParaRPr lang="ru-RU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uk-UA" sz="1200" b="1" dirty="0" err="1">
                <a:latin typeface="Arial" panose="020B0604020202020204" pitchFamily="34" charset="0"/>
              </a:rPr>
              <a:t>Матеріал</a:t>
            </a:r>
            <a:r>
              <a:rPr lang="ru-RU" altLang="uk-UA" sz="1200" b="1" dirty="0">
                <a:latin typeface="Arial" panose="020B0604020202020204" pitchFamily="34" charset="0"/>
              </a:rPr>
              <a:t> корпусу </a:t>
            </a:r>
            <a:r>
              <a:rPr lang="en-US" altLang="uk-UA" sz="1200" b="1" dirty="0">
                <a:latin typeface="Arial" panose="020B0604020202020204" pitchFamily="34" charset="0"/>
              </a:rPr>
              <a:t>: </a:t>
            </a:r>
            <a:r>
              <a:rPr lang="ru-RU" altLang="uk-UA" sz="1200" b="1" dirty="0" err="1">
                <a:latin typeface="Arial" panose="020B0604020202020204" pitchFamily="34" charset="0"/>
              </a:rPr>
              <a:t>нержавіюча</a:t>
            </a:r>
            <a:r>
              <a:rPr lang="ru-RU" altLang="uk-UA" sz="1200" b="1" dirty="0">
                <a:latin typeface="Arial" panose="020B0604020202020204" pitchFamily="34" charset="0"/>
              </a:rPr>
              <a:t> сталь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uk-UA" altLang="uk-UA" sz="1200" b="1" dirty="0">
                <a:latin typeface="Arial" panose="020B0604020202020204" pitchFamily="34" charset="0"/>
              </a:rPr>
              <a:t>Колір</a:t>
            </a:r>
            <a:r>
              <a:rPr lang="en-US" altLang="uk-UA" sz="1200" b="1" dirty="0">
                <a:latin typeface="Arial" panose="020B0604020202020204" pitchFamily="34" charset="0"/>
              </a:rPr>
              <a:t>: </a:t>
            </a:r>
            <a:r>
              <a:rPr lang="uk-UA" altLang="uk-UA" sz="1200" b="1" dirty="0">
                <a:latin typeface="Arial" panose="020B0604020202020204" pitchFamily="34" charset="0"/>
              </a:rPr>
              <a:t>нержавіюча сталь</a:t>
            </a:r>
            <a:endParaRPr lang="ru-RU" altLang="uk-UA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uk-UA" sz="1200" b="1" dirty="0">
              <a:latin typeface="Arial" panose="020B0604020202020204" pitchFamily="34" charset="0"/>
            </a:endParaRPr>
          </a:p>
        </p:txBody>
      </p:sp>
      <p:sp>
        <p:nvSpPr>
          <p:cNvPr id="8198" name="TextBox 15">
            <a:extLst>
              <a:ext uri="{FF2B5EF4-FFF2-40B4-BE49-F238E27FC236}">
                <a16:creationId xmlns:a16="http://schemas.microsoft.com/office/drawing/2014/main" id="{0C86F871-1310-4AEC-9700-5529A531A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267201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uk-UA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uk-UA" sz="1400"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15EA5B-6F03-4630-BAD1-B26A17CD8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777" y="1657145"/>
            <a:ext cx="2554445" cy="39993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02E37DC2-0B08-438C-9F34-D2A80B436D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40458" y="1699022"/>
            <a:ext cx="3769664" cy="199052"/>
          </a:xfrm>
          <a:prstGeom prst="bentConnector3">
            <a:avLst>
              <a:gd name="adj1" fmla="val 589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EB7D52-78C9-4927-AE7A-9A6222066D01}"/>
              </a:ext>
            </a:extLst>
          </p:cNvPr>
          <p:cNvSpPr/>
          <p:nvPr/>
        </p:nvSpPr>
        <p:spPr>
          <a:xfrm>
            <a:off x="808803" y="3044155"/>
            <a:ext cx="250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Шкала рівня води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BD33455-F5B3-4954-8F52-6614638517E2}"/>
              </a:ext>
            </a:extLst>
          </p:cNvPr>
          <p:cNvCxnSpPr/>
          <p:nvPr/>
        </p:nvCxnSpPr>
        <p:spPr>
          <a:xfrm flipH="1">
            <a:off x="7184426" y="3067485"/>
            <a:ext cx="194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4CB221-00FF-4E41-94A5-378F3A4C865A}"/>
              </a:ext>
            </a:extLst>
          </p:cNvPr>
          <p:cNvSpPr/>
          <p:nvPr/>
        </p:nvSpPr>
        <p:spPr>
          <a:xfrm>
            <a:off x="9181323" y="2862212"/>
            <a:ext cx="240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  Індикатор кип’ятіння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5085B1C-B79B-4682-A014-6248CA3D0D2C}"/>
              </a:ext>
            </a:extLst>
          </p:cNvPr>
          <p:cNvSpPr/>
          <p:nvPr/>
        </p:nvSpPr>
        <p:spPr>
          <a:xfrm>
            <a:off x="7620285" y="3978983"/>
            <a:ext cx="411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Індикатор підтримки</a:t>
            </a:r>
          </a:p>
          <a:p>
            <a:pPr algn="ctr"/>
            <a:r>
              <a:rPr lang="uk-UA" b="1" dirty="0"/>
              <a:t> температури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40897B68-88CF-410A-AAEB-7058577C049F}"/>
              </a:ext>
            </a:extLst>
          </p:cNvPr>
          <p:cNvCxnSpPr>
            <a:cxnSpLocks/>
          </p:cNvCxnSpPr>
          <p:nvPr/>
        </p:nvCxnSpPr>
        <p:spPr>
          <a:xfrm>
            <a:off x="782218" y="2002532"/>
            <a:ext cx="3358783" cy="230155"/>
          </a:xfrm>
          <a:prstGeom prst="bentConnector3">
            <a:avLst>
              <a:gd name="adj1" fmla="val 555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886AD9F-1847-4357-9B50-05316D25EB54}"/>
              </a:ext>
            </a:extLst>
          </p:cNvPr>
          <p:cNvSpPr/>
          <p:nvPr/>
        </p:nvSpPr>
        <p:spPr>
          <a:xfrm>
            <a:off x="547221" y="1152217"/>
            <a:ext cx="2595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Підтримка температури</a:t>
            </a:r>
          </a:p>
          <a:p>
            <a:pPr algn="ctr"/>
            <a:r>
              <a:rPr lang="uk-UA" b="1" dirty="0"/>
              <a:t>води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9D024BF-A1CD-4EE7-A92C-2454F5124F64}"/>
              </a:ext>
            </a:extLst>
          </p:cNvPr>
          <p:cNvSpPr/>
          <p:nvPr/>
        </p:nvSpPr>
        <p:spPr>
          <a:xfrm>
            <a:off x="8811379" y="1135710"/>
            <a:ext cx="219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Захист від перегріву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70B7A887-580C-47EA-949B-7CB2D627B5FC}"/>
              </a:ext>
            </a:extLst>
          </p:cNvPr>
          <p:cNvCxnSpPr>
            <a:cxnSpLocks/>
          </p:cNvCxnSpPr>
          <p:nvPr/>
        </p:nvCxnSpPr>
        <p:spPr>
          <a:xfrm>
            <a:off x="2941861" y="3228821"/>
            <a:ext cx="121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F023B89-B022-4DEE-AB7B-6758D97F27AF}"/>
              </a:ext>
            </a:extLst>
          </p:cNvPr>
          <p:cNvSpPr/>
          <p:nvPr/>
        </p:nvSpPr>
        <p:spPr>
          <a:xfrm>
            <a:off x="715833" y="4255982"/>
            <a:ext cx="23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Захист від протікання</a:t>
            </a:r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F958C40A-0CC4-4659-AF5F-47A5A51F3C0C}"/>
              </a:ext>
            </a:extLst>
          </p:cNvPr>
          <p:cNvCxnSpPr>
            <a:cxnSpLocks/>
          </p:cNvCxnSpPr>
          <p:nvPr/>
        </p:nvCxnSpPr>
        <p:spPr>
          <a:xfrm flipV="1">
            <a:off x="665470" y="4440648"/>
            <a:ext cx="3491301" cy="300122"/>
          </a:xfrm>
          <a:prstGeom prst="bentConnector3">
            <a:avLst>
              <a:gd name="adj1" fmla="val 703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7720AC70-4916-441B-834A-C2638ACDA2E8}"/>
              </a:ext>
            </a:extLst>
          </p:cNvPr>
          <p:cNvCxnSpPr/>
          <p:nvPr/>
        </p:nvCxnSpPr>
        <p:spPr>
          <a:xfrm rot="10800000">
            <a:off x="7184427" y="4255983"/>
            <a:ext cx="3619041" cy="614599"/>
          </a:xfrm>
          <a:prstGeom prst="bentConnector3">
            <a:avLst>
              <a:gd name="adj1" fmla="val 7058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5AF99C-B922-415E-832F-5F3B1AF1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999" y="1069591"/>
            <a:ext cx="2551527" cy="39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233268-FA16-485D-8065-D808E173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1540405"/>
            <a:ext cx="9118600" cy="285273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 </a:t>
            </a:r>
            <a:r>
              <a:rPr lang="uk-UA" sz="2800" b="1" dirty="0"/>
              <a:t>- Зручна ручка для перенесення;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800" b="1" dirty="0"/>
              <a:t> - Матеріал корпуса: нержавіюча сталь;</a:t>
            </a:r>
            <a:br>
              <a:rPr lang="uk-UA" sz="2800" b="1" dirty="0"/>
            </a:br>
            <a:br>
              <a:rPr lang="uk-UA" sz="2800" b="1" dirty="0"/>
            </a:br>
            <a:r>
              <a:rPr lang="uk-UA" sz="2800" b="1" dirty="0"/>
              <a:t> - Колір: нержавіюча сталь</a:t>
            </a:r>
            <a:br>
              <a:rPr lang="uk-UA" sz="2800" dirty="0"/>
            </a:b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33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26E8A0-C758-4140-B84E-56F5E6207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64E78-1BF6-460E-B155-5C263A9EFF39}"/>
              </a:ext>
            </a:extLst>
          </p:cNvPr>
          <p:cNvSpPr txBox="1"/>
          <p:nvPr/>
        </p:nvSpPr>
        <p:spPr>
          <a:xfrm>
            <a:off x="1331032" y="1545121"/>
            <a:ext cx="98774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/>
          </a:p>
          <a:p>
            <a:r>
              <a:rPr lang="ru-RU" sz="2800" b="1" dirty="0"/>
              <a:t> </a:t>
            </a:r>
            <a:r>
              <a:rPr lang="uk-UA" sz="2800" b="1" dirty="0"/>
              <a:t>- автоматичний;</a:t>
            </a:r>
          </a:p>
          <a:p>
            <a:endParaRPr lang="uk-UA" sz="2800" b="1" dirty="0"/>
          </a:p>
          <a:p>
            <a:r>
              <a:rPr lang="uk-UA" sz="2800" b="1" dirty="0"/>
              <a:t> - механічний;</a:t>
            </a:r>
          </a:p>
          <a:p>
            <a:endParaRPr lang="uk-UA" sz="2800" b="1" dirty="0"/>
          </a:p>
          <a:p>
            <a:r>
              <a:rPr lang="uk-UA" sz="2800" b="1" dirty="0"/>
              <a:t> - прямий (натискання клавіші чашкою за носиком подачі води).</a:t>
            </a:r>
            <a:endParaRPr lang="uk-UA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CC0780-610E-4AD2-A861-8101E7709AB3}"/>
              </a:ext>
            </a:extLst>
          </p:cNvPr>
          <p:cNvSpPr/>
          <p:nvPr/>
        </p:nvSpPr>
        <p:spPr>
          <a:xfrm>
            <a:off x="2998735" y="782824"/>
            <a:ext cx="5185843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200" b="1" dirty="0"/>
              <a:t>3 СПОСОБУ РОЗЛИВУ ВОДИ: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958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F7CEE-052F-44B6-9A02-1AA8CD866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66" y="1016074"/>
            <a:ext cx="2886075" cy="4419600"/>
          </a:xfrm>
          <a:prstGeom prst="rect">
            <a:avLst/>
          </a:prstGeom>
        </p:spPr>
      </p:pic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02E37DC2-0B08-438C-9F34-D2A80B436D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40458" y="1443135"/>
            <a:ext cx="3769664" cy="199052"/>
          </a:xfrm>
          <a:prstGeom prst="bentConnector3">
            <a:avLst>
              <a:gd name="adj1" fmla="val 589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EB7D52-78C9-4927-AE7A-9A6222066D01}"/>
              </a:ext>
            </a:extLst>
          </p:cNvPr>
          <p:cNvSpPr/>
          <p:nvPr/>
        </p:nvSpPr>
        <p:spPr>
          <a:xfrm>
            <a:off x="8880194" y="1016074"/>
            <a:ext cx="250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Блокування кришки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BD33455-F5B3-4954-8F52-6614638517E2}"/>
              </a:ext>
            </a:extLst>
          </p:cNvPr>
          <p:cNvCxnSpPr/>
          <p:nvPr/>
        </p:nvCxnSpPr>
        <p:spPr>
          <a:xfrm flipH="1">
            <a:off x="7240458" y="2495939"/>
            <a:ext cx="194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4CB221-00FF-4E41-94A5-378F3A4C865A}"/>
              </a:ext>
            </a:extLst>
          </p:cNvPr>
          <p:cNvSpPr/>
          <p:nvPr/>
        </p:nvSpPr>
        <p:spPr>
          <a:xfrm>
            <a:off x="9202123" y="2311273"/>
            <a:ext cx="240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  Індикатор кип’ятіння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5085B1C-B79B-4682-A014-6248CA3D0D2C}"/>
              </a:ext>
            </a:extLst>
          </p:cNvPr>
          <p:cNvSpPr/>
          <p:nvPr/>
        </p:nvSpPr>
        <p:spPr>
          <a:xfrm>
            <a:off x="7505995" y="4355364"/>
            <a:ext cx="411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Індикатор підтримки</a:t>
            </a:r>
          </a:p>
          <a:p>
            <a:pPr algn="ctr"/>
            <a:r>
              <a:rPr lang="uk-UA" b="1" dirty="0"/>
              <a:t> температури</a:t>
            </a:r>
          </a:p>
        </p:txBody>
      </p: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40897B68-88CF-410A-AAEB-7058577C049F}"/>
              </a:ext>
            </a:extLst>
          </p:cNvPr>
          <p:cNvCxnSpPr>
            <a:cxnSpLocks/>
          </p:cNvCxnSpPr>
          <p:nvPr/>
        </p:nvCxnSpPr>
        <p:spPr>
          <a:xfrm>
            <a:off x="730565" y="1412033"/>
            <a:ext cx="3358783" cy="230155"/>
          </a:xfrm>
          <a:prstGeom prst="bentConnector3">
            <a:avLst>
              <a:gd name="adj1" fmla="val 555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886AD9F-1847-4357-9B50-05316D25EB54}"/>
              </a:ext>
            </a:extLst>
          </p:cNvPr>
          <p:cNvSpPr/>
          <p:nvPr/>
        </p:nvSpPr>
        <p:spPr>
          <a:xfrm>
            <a:off x="656365" y="692908"/>
            <a:ext cx="2595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Підтримка температури</a:t>
            </a:r>
          </a:p>
          <a:p>
            <a:pPr algn="ctr"/>
            <a:r>
              <a:rPr lang="uk-UA" b="1" dirty="0"/>
              <a:t>води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64D4CCC-B281-40E7-8913-8F336B7DC849}"/>
              </a:ext>
            </a:extLst>
          </p:cNvPr>
          <p:cNvCxnSpPr/>
          <p:nvPr/>
        </p:nvCxnSpPr>
        <p:spPr>
          <a:xfrm flipH="1">
            <a:off x="7240458" y="3564294"/>
            <a:ext cx="1940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8BC3CBD-DAAD-4324-B624-26ED5806338E}"/>
              </a:ext>
            </a:extLst>
          </p:cNvPr>
          <p:cNvSpPr/>
          <p:nvPr/>
        </p:nvSpPr>
        <p:spPr>
          <a:xfrm>
            <a:off x="9367402" y="3356300"/>
            <a:ext cx="225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Повторне кип’ятіння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F45F2E9F-2662-4F60-B45B-EB420CB3891E}"/>
              </a:ext>
            </a:extLst>
          </p:cNvPr>
          <p:cNvCxnSpPr>
            <a:cxnSpLocks/>
          </p:cNvCxnSpPr>
          <p:nvPr/>
        </p:nvCxnSpPr>
        <p:spPr>
          <a:xfrm>
            <a:off x="2874438" y="2680605"/>
            <a:ext cx="121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9D024BF-A1CD-4EE7-A92C-2454F5124F64}"/>
              </a:ext>
            </a:extLst>
          </p:cNvPr>
          <p:cNvSpPr/>
          <p:nvPr/>
        </p:nvSpPr>
        <p:spPr>
          <a:xfrm>
            <a:off x="595583" y="2474559"/>
            <a:ext cx="219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Захист від перегріву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70B7A887-580C-47EA-949B-7CB2D627B5FC}"/>
              </a:ext>
            </a:extLst>
          </p:cNvPr>
          <p:cNvCxnSpPr>
            <a:cxnSpLocks/>
          </p:cNvCxnSpPr>
          <p:nvPr/>
        </p:nvCxnSpPr>
        <p:spPr>
          <a:xfrm>
            <a:off x="2874438" y="3725632"/>
            <a:ext cx="121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F023B89-B022-4DEE-AB7B-6758D97F27AF}"/>
              </a:ext>
            </a:extLst>
          </p:cNvPr>
          <p:cNvSpPr/>
          <p:nvPr/>
        </p:nvSpPr>
        <p:spPr>
          <a:xfrm>
            <a:off x="461126" y="3564294"/>
            <a:ext cx="23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Захист від протікання</a:t>
            </a:r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F958C40A-0CC4-4659-AF5F-47A5A51F3C0C}"/>
              </a:ext>
            </a:extLst>
          </p:cNvPr>
          <p:cNvCxnSpPr>
            <a:cxnSpLocks/>
          </p:cNvCxnSpPr>
          <p:nvPr/>
        </p:nvCxnSpPr>
        <p:spPr>
          <a:xfrm flipV="1">
            <a:off x="730565" y="4678530"/>
            <a:ext cx="3491301" cy="300122"/>
          </a:xfrm>
          <a:prstGeom prst="bentConnector3">
            <a:avLst>
              <a:gd name="adj1" fmla="val 703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58BAA22-10D3-42EA-B892-E505BB427E88}"/>
              </a:ext>
            </a:extLst>
          </p:cNvPr>
          <p:cNvSpPr/>
          <p:nvPr/>
        </p:nvSpPr>
        <p:spPr>
          <a:xfrm>
            <a:off x="866376" y="4325708"/>
            <a:ext cx="2081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Матеріал корпусу: </a:t>
            </a:r>
          </a:p>
          <a:p>
            <a:pPr algn="ctr"/>
            <a:r>
              <a:rPr lang="uk-UA" b="1" dirty="0"/>
              <a:t>нержавіюча сталь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3F4818BB-C2B9-417E-906C-1506B04F1EAD}"/>
              </a:ext>
            </a:extLst>
          </p:cNvPr>
          <p:cNvCxnSpPr/>
          <p:nvPr/>
        </p:nvCxnSpPr>
        <p:spPr>
          <a:xfrm flipV="1">
            <a:off x="5262465" y="5169159"/>
            <a:ext cx="0" cy="266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874452CA-360D-48CD-AE50-750C27E98C51}"/>
              </a:ext>
            </a:extLst>
          </p:cNvPr>
          <p:cNvSpPr/>
          <p:nvPr/>
        </p:nvSpPr>
        <p:spPr>
          <a:xfrm>
            <a:off x="4141001" y="5657260"/>
            <a:ext cx="26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Колір: нержавіюча сталь</a:t>
            </a:r>
          </a:p>
        </p:txBody>
      </p: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id="{45260FF5-FE97-4312-B810-F9DA376F7A43}"/>
              </a:ext>
            </a:extLst>
          </p:cNvPr>
          <p:cNvCxnSpPr/>
          <p:nvPr/>
        </p:nvCxnSpPr>
        <p:spPr>
          <a:xfrm rot="10800000">
            <a:off x="7168395" y="4873680"/>
            <a:ext cx="4067455" cy="295479"/>
          </a:xfrm>
          <a:prstGeom prst="bentConnector3">
            <a:avLst>
              <a:gd name="adj1" fmla="val 7497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7C6162-B8BA-4200-A9A5-94F314C6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64E78-1BF6-460E-B155-5C263A9EFF39}"/>
              </a:ext>
            </a:extLst>
          </p:cNvPr>
          <p:cNvSpPr txBox="1"/>
          <p:nvPr/>
        </p:nvSpPr>
        <p:spPr>
          <a:xfrm>
            <a:off x="1331032" y="1545121"/>
            <a:ext cx="98774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/>
          </a:p>
          <a:p>
            <a:r>
              <a:rPr lang="ru-RU" sz="2800" b="1" dirty="0"/>
              <a:t> </a:t>
            </a:r>
            <a:r>
              <a:rPr lang="uk-UA" sz="2800" b="1" dirty="0"/>
              <a:t>- автоматичний;</a:t>
            </a:r>
          </a:p>
          <a:p>
            <a:endParaRPr lang="uk-UA" sz="2800" b="1" dirty="0"/>
          </a:p>
          <a:p>
            <a:r>
              <a:rPr lang="uk-UA" sz="2800" b="1" dirty="0"/>
              <a:t> - механічний;</a:t>
            </a:r>
          </a:p>
          <a:p>
            <a:endParaRPr lang="uk-UA" sz="2800" b="1" dirty="0"/>
          </a:p>
          <a:p>
            <a:r>
              <a:rPr lang="uk-UA" sz="2800" b="1" dirty="0"/>
              <a:t> - прямий (натискання клавіші чашкою за носиком подачі води).</a:t>
            </a:r>
            <a:endParaRPr lang="uk-UA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CC0780-610E-4AD2-A861-8101E7709AB3}"/>
              </a:ext>
            </a:extLst>
          </p:cNvPr>
          <p:cNvSpPr/>
          <p:nvPr/>
        </p:nvSpPr>
        <p:spPr>
          <a:xfrm>
            <a:off x="2998735" y="782824"/>
            <a:ext cx="5185843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200" b="1" dirty="0"/>
              <a:t>3 СПОСОБУ РОЗЛИВУ ВОДИ: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1763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244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Montserrat Bold</vt:lpstr>
      <vt:lpstr>Тема Office</vt:lpstr>
      <vt:lpstr>Нова продукція «Rotex» ТЕРМОПОТИ </vt:lpstr>
      <vt:lpstr>Презентация PowerPoint</vt:lpstr>
      <vt:lpstr>Презентация PowerPoint</vt:lpstr>
      <vt:lpstr> - Зручна ручка для перенесення;   - Матеріал корпуса: нержавіюча сталь;   - Колір: нержавіюча сталь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303</cp:revision>
  <dcterms:created xsi:type="dcterms:W3CDTF">2019-02-20T15:38:26Z</dcterms:created>
  <dcterms:modified xsi:type="dcterms:W3CDTF">2024-01-04T06:53:59Z</dcterms:modified>
</cp:coreProperties>
</file>